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32"/>
  </p:notesMasterIdLst>
  <p:handoutMasterIdLst>
    <p:handoutMasterId r:id="rId33"/>
  </p:handoutMasterIdLst>
  <p:sldIdLst>
    <p:sldId id="260" r:id="rId3"/>
    <p:sldId id="1032" r:id="rId4"/>
    <p:sldId id="341" r:id="rId5"/>
    <p:sldId id="2427" r:id="rId6"/>
    <p:sldId id="2432" r:id="rId7"/>
    <p:sldId id="2433" r:id="rId8"/>
    <p:sldId id="2445" r:id="rId9"/>
    <p:sldId id="2431" r:id="rId10"/>
    <p:sldId id="2434" r:id="rId11"/>
    <p:sldId id="2435" r:id="rId12"/>
    <p:sldId id="1045" r:id="rId13"/>
    <p:sldId id="915" r:id="rId14"/>
    <p:sldId id="1031" r:id="rId15"/>
    <p:sldId id="1013" r:id="rId16"/>
    <p:sldId id="1009" r:id="rId17"/>
    <p:sldId id="1028" r:id="rId18"/>
    <p:sldId id="1033" r:id="rId19"/>
    <p:sldId id="1042" r:id="rId20"/>
    <p:sldId id="1036" r:id="rId21"/>
    <p:sldId id="1043" r:id="rId22"/>
    <p:sldId id="1021" r:id="rId23"/>
    <p:sldId id="1039" r:id="rId24"/>
    <p:sldId id="1040" r:id="rId25"/>
    <p:sldId id="1047" r:id="rId26"/>
    <p:sldId id="1048" r:id="rId27"/>
    <p:sldId id="1046" r:id="rId28"/>
    <p:sldId id="1044" r:id="rId29"/>
    <p:sldId id="1022" r:id="rId30"/>
    <p:sldId id="1001" r:id="rId31"/>
  </p:sldIdLst>
  <p:sldSz cx="19440525" cy="9720263"/>
  <p:notesSz cx="6858000" cy="9144000"/>
  <p:custDataLst>
    <p:tags r:id="rId34"/>
  </p:custDataLst>
  <p:defaultTextStyle>
    <a:defPPr>
      <a:defRPr lang="zh-CN"/>
    </a:defPPr>
    <a:lvl1pPr marL="0" algn="l" defTabSz="1399672" rtl="0" eaLnBrk="1" latinLnBrk="0" hangingPunct="1">
      <a:defRPr sz="2755" kern="1200">
        <a:solidFill>
          <a:schemeClr val="tx1"/>
        </a:solidFill>
        <a:latin typeface="+mn-lt"/>
        <a:ea typeface="+mn-ea"/>
        <a:cs typeface="+mn-cs"/>
      </a:defRPr>
    </a:lvl1pPr>
    <a:lvl2pPr marL="699836" algn="l" defTabSz="1399672" rtl="0" eaLnBrk="1" latinLnBrk="0" hangingPunct="1">
      <a:defRPr sz="2755" kern="1200">
        <a:solidFill>
          <a:schemeClr val="tx1"/>
        </a:solidFill>
        <a:latin typeface="+mn-lt"/>
        <a:ea typeface="+mn-ea"/>
        <a:cs typeface="+mn-cs"/>
      </a:defRPr>
    </a:lvl2pPr>
    <a:lvl3pPr marL="1399672" algn="l" defTabSz="1399672" rtl="0" eaLnBrk="1" latinLnBrk="0" hangingPunct="1">
      <a:defRPr sz="2755" kern="1200">
        <a:solidFill>
          <a:schemeClr val="tx1"/>
        </a:solidFill>
        <a:latin typeface="+mn-lt"/>
        <a:ea typeface="+mn-ea"/>
        <a:cs typeface="+mn-cs"/>
      </a:defRPr>
    </a:lvl3pPr>
    <a:lvl4pPr marL="2099508" algn="l" defTabSz="1399672" rtl="0" eaLnBrk="1" latinLnBrk="0" hangingPunct="1">
      <a:defRPr sz="2755" kern="1200">
        <a:solidFill>
          <a:schemeClr val="tx1"/>
        </a:solidFill>
        <a:latin typeface="+mn-lt"/>
        <a:ea typeface="+mn-ea"/>
        <a:cs typeface="+mn-cs"/>
      </a:defRPr>
    </a:lvl4pPr>
    <a:lvl5pPr marL="2799344" algn="l" defTabSz="1399672" rtl="0" eaLnBrk="1" latinLnBrk="0" hangingPunct="1">
      <a:defRPr sz="2755" kern="1200">
        <a:solidFill>
          <a:schemeClr val="tx1"/>
        </a:solidFill>
        <a:latin typeface="+mn-lt"/>
        <a:ea typeface="+mn-ea"/>
        <a:cs typeface="+mn-cs"/>
      </a:defRPr>
    </a:lvl5pPr>
    <a:lvl6pPr marL="3499180" algn="l" defTabSz="1399672" rtl="0" eaLnBrk="1" latinLnBrk="0" hangingPunct="1">
      <a:defRPr sz="2755" kern="1200">
        <a:solidFill>
          <a:schemeClr val="tx1"/>
        </a:solidFill>
        <a:latin typeface="+mn-lt"/>
        <a:ea typeface="+mn-ea"/>
        <a:cs typeface="+mn-cs"/>
      </a:defRPr>
    </a:lvl6pPr>
    <a:lvl7pPr marL="4199016" algn="l" defTabSz="1399672" rtl="0" eaLnBrk="1" latinLnBrk="0" hangingPunct="1">
      <a:defRPr sz="2755" kern="1200">
        <a:solidFill>
          <a:schemeClr val="tx1"/>
        </a:solidFill>
        <a:latin typeface="+mn-lt"/>
        <a:ea typeface="+mn-ea"/>
        <a:cs typeface="+mn-cs"/>
      </a:defRPr>
    </a:lvl7pPr>
    <a:lvl8pPr marL="4898852" algn="l" defTabSz="1399672" rtl="0" eaLnBrk="1" latinLnBrk="0" hangingPunct="1">
      <a:defRPr sz="2755" kern="1200">
        <a:solidFill>
          <a:schemeClr val="tx1"/>
        </a:solidFill>
        <a:latin typeface="+mn-lt"/>
        <a:ea typeface="+mn-ea"/>
        <a:cs typeface="+mn-cs"/>
      </a:defRPr>
    </a:lvl8pPr>
    <a:lvl9pPr marL="5598688" algn="l" defTabSz="1399672" rtl="0" eaLnBrk="1" latinLnBrk="0" hangingPunct="1">
      <a:defRPr sz="27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彬" initials="张" lastIdx="1" clrIdx="0"/>
  <p:cmAuthor id="2" name="张 彬" initials="张 [2]" lastIdx="1" clrIdx="1"/>
  <p:cmAuthor id="3" name="张 彬" initials="张 [3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5DE"/>
    <a:srgbClr val="F5A8C7"/>
    <a:srgbClr val="447BBA"/>
    <a:srgbClr val="D8A328"/>
    <a:srgbClr val="231F20"/>
    <a:srgbClr val="AD825E"/>
    <a:srgbClr val="F7D7C1"/>
    <a:srgbClr val="B6D7FF"/>
    <a:srgbClr val="719B3D"/>
    <a:srgbClr val="DAE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 autoAdjust="0"/>
    <p:restoredTop sz="86404" autoAdjust="0"/>
  </p:normalViewPr>
  <p:slideViewPr>
    <p:cSldViewPr snapToGrid="0">
      <p:cViewPr varScale="1">
        <p:scale>
          <a:sx n="88" d="100"/>
          <a:sy n="88" d="100"/>
        </p:scale>
        <p:origin x="256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874E00-9FFA-9517-E4CC-767FBC81F3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3ECDE8-9B27-49A0-96C0-D49C889BC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B7088-0586-C84B-A330-6A741EC555BD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2D15D-8624-7154-1E87-BE771BAC8C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71DCB5-0E01-44C3-D66E-C56C4D415B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4726B-6003-2F4C-B562-7F6C898B4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954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39967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1pPr>
    <a:lvl2pPr marL="699836" algn="l" defTabSz="139967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2pPr>
    <a:lvl3pPr marL="1399672" algn="l" defTabSz="139967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3pPr>
    <a:lvl4pPr marL="2099508" algn="l" defTabSz="139967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4pPr>
    <a:lvl5pPr marL="2799344" algn="l" defTabSz="139967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5pPr>
    <a:lvl6pPr marL="3499180" algn="l" defTabSz="139967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6pPr>
    <a:lvl7pPr marL="4199016" algn="l" defTabSz="139967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7pPr>
    <a:lvl8pPr marL="4898852" algn="l" defTabSz="139967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8pPr>
    <a:lvl9pPr marL="5598688" algn="l" defTabSz="139967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09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391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800" dirty="0"/>
              <a:t>1. </a:t>
            </a:r>
            <a:r>
              <a:rPr kumimoji="1" lang="zh-CN" altLang="en-US" sz="1800" dirty="0"/>
              <a:t>从</a:t>
            </a:r>
            <a:r>
              <a:rPr kumimoji="1" lang="en-US" altLang="zh-CN" sz="1800" dirty="0"/>
              <a:t>source </a:t>
            </a:r>
            <a:r>
              <a:rPr kumimoji="1" lang="zh-CN" altLang="en-US" sz="1800" dirty="0"/>
              <a:t>取，每次查询都会读取一行数据，并需要做解压，</a:t>
            </a:r>
          </a:p>
          <a:p>
            <a:r>
              <a:rPr kumimoji="1" lang="en-US" altLang="zh-CN" sz="1800" dirty="0"/>
              <a:t>2. </a:t>
            </a:r>
            <a:r>
              <a:rPr kumimoji="1" lang="zh-CN" altLang="en-US" sz="1800" dirty="0"/>
              <a:t>如果对查询耗时要求比较高，应当在查询时关闭 </a:t>
            </a:r>
            <a:r>
              <a:rPr kumimoji="1" lang="en-US" altLang="zh-CN" sz="1800" dirty="0"/>
              <a:t>store fields </a:t>
            </a:r>
            <a:r>
              <a:rPr kumimoji="1" lang="zh-CN" altLang="en-US" sz="1800" dirty="0"/>
              <a:t>，查询语句 指定  </a:t>
            </a:r>
            <a:r>
              <a:rPr kumimoji="1" lang="en-US" altLang="zh-CN" sz="1800" dirty="0"/>
              <a:t>"</a:t>
            </a:r>
            <a:r>
              <a:rPr kumimoji="1" lang="en-US" altLang="zh-CN" sz="1800" dirty="0" err="1"/>
              <a:t>stored_fields</a:t>
            </a:r>
            <a:r>
              <a:rPr kumimoji="1" lang="en-US" altLang="zh-CN" sz="1800" dirty="0"/>
              <a:t>": ["_none_"], </a:t>
            </a:r>
            <a:r>
              <a:rPr kumimoji="1" lang="zh-CN" altLang="en-US" sz="1800" dirty="0"/>
              <a:t>砍掉元数据字段，同时用 </a:t>
            </a:r>
            <a:r>
              <a:rPr kumimoji="1" lang="en-US" altLang="zh-CN" sz="1800" dirty="0"/>
              <a:t>"</a:t>
            </a:r>
            <a:r>
              <a:rPr kumimoji="1" lang="en-US" altLang="zh-CN" sz="1800" dirty="0" err="1"/>
              <a:t>docvalue_fields</a:t>
            </a:r>
            <a:r>
              <a:rPr kumimoji="1" lang="en-US" altLang="zh-CN" sz="1800" dirty="0"/>
              <a:t>": ["</a:t>
            </a:r>
            <a:r>
              <a:rPr kumimoji="1" lang="en-US" altLang="zh-CN" sz="1800" dirty="0" err="1"/>
              <a:t>video_fact_id</a:t>
            </a:r>
            <a:r>
              <a:rPr kumimoji="1" lang="en-US" altLang="zh-CN" sz="1800" dirty="0"/>
              <a:t>"],   </a:t>
            </a:r>
            <a:r>
              <a:rPr kumimoji="1" lang="zh-CN" altLang="en-US" sz="1800" dirty="0"/>
              <a:t>指定只拉取需要的字段，降低序列化跟网络传输开销</a:t>
            </a:r>
            <a:endParaRPr kumimoji="1" lang="en-US" altLang="zh-CN" sz="18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508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33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89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96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3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11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831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日志场景不要开启指定</a:t>
            </a:r>
            <a:r>
              <a:rPr kumimoji="1" lang="en-US" altLang="zh-CN" dirty="0" err="1"/>
              <a:t>doc_id</a:t>
            </a:r>
            <a:r>
              <a:rPr kumimoji="1" lang="zh-CN" altLang="en-US" dirty="0"/>
              <a:t>，否则性能损耗非常大，建议开启腾讯云内核优化</a:t>
            </a:r>
            <a:r>
              <a:rPr kumimoji="1" lang="en-US" altLang="zh-CN" dirty="0" err="1"/>
              <a:t>bulk_routing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0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517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4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13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48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066" y="1590794"/>
            <a:ext cx="14580394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0066" y="5105389"/>
            <a:ext cx="14580394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8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4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12126" y="517514"/>
            <a:ext cx="4191863" cy="82374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6536" y="517514"/>
            <a:ext cx="12332583" cy="823747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82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396"/>
            <a:ext cx="19440525" cy="972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274429D-E0E5-41BB-ABE6-34E25E2BE68B}"/>
              </a:ext>
            </a:extLst>
          </p:cNvPr>
          <p:cNvGrpSpPr/>
          <p:nvPr userDrawn="1"/>
        </p:nvGrpSpPr>
        <p:grpSpPr>
          <a:xfrm>
            <a:off x="14430949" y="419710"/>
            <a:ext cx="4372918" cy="397673"/>
            <a:chOff x="9268934" y="296120"/>
            <a:chExt cx="2742447" cy="280573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934" y="348411"/>
              <a:ext cx="791090" cy="21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直线连接符 4"/>
            <p:cNvCxnSpPr>
              <a:cxnSpLocks noChangeShapeType="1"/>
            </p:cNvCxnSpPr>
            <p:nvPr userDrawn="1"/>
          </p:nvCxnSpPr>
          <p:spPr bwMode="auto">
            <a:xfrm>
              <a:off x="10240976" y="346823"/>
              <a:ext cx="0" cy="2127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6B4EB03-2F3F-4784-BCD7-B563546A8BEC}"/>
                </a:ext>
              </a:extLst>
            </p:cNvPr>
            <p:cNvSpPr txBox="1"/>
            <p:nvPr userDrawn="1"/>
          </p:nvSpPr>
          <p:spPr>
            <a:xfrm>
              <a:off x="10194941" y="296120"/>
              <a:ext cx="1816440" cy="28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8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Elasticsearch Service</a:t>
              </a:r>
              <a:endParaRPr lang="zh-CN" altLang="en-US" sz="1984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110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-1" y="-3395"/>
            <a:ext cx="19440523" cy="97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 bwMode="auto">
          <a:xfrm>
            <a:off x="2" y="1224359"/>
            <a:ext cx="19440525" cy="84959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9604" tIns="64802" rIns="129604" bIns="64802" numCol="1" rtlCol="0" anchor="t" anchorCtr="0" compatLnSpc="1"/>
          <a:lstStyle/>
          <a:p>
            <a:pPr marL="0" marR="0" indent="0" algn="l" defTabSz="129607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2551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2778" y="275189"/>
            <a:ext cx="10779888" cy="781938"/>
          </a:xfrm>
        </p:spPr>
        <p:txBody>
          <a:bodyPr>
            <a:normAutofit/>
          </a:bodyPr>
          <a:lstStyle>
            <a:lvl1pPr algn="l">
              <a:defRPr sz="3402" b="0">
                <a:solidFill>
                  <a:schemeClr val="bg1"/>
                </a:solidFill>
                <a:latin typeface="微软雅黑" charset="0"/>
                <a:ea typeface="微软雅黑" charset="0"/>
                <a:cs typeface="PingFang SC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5C5CFA-B8C8-504D-9F22-906241DE81BD}" type="datetime1">
              <a:rPr lang="zh-CN" altLang="en-US" smtClean="0"/>
              <a:t>2022/9/14</a:t>
            </a:fld>
            <a:endParaRPr lang="zh-CN" altLang="en-US" sz="255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8DF32D-9715-4326-BC03-C7FCF9791B9B}"/>
              </a:ext>
            </a:extLst>
          </p:cNvPr>
          <p:cNvGrpSpPr/>
          <p:nvPr userDrawn="1"/>
        </p:nvGrpSpPr>
        <p:grpSpPr>
          <a:xfrm>
            <a:off x="14430949" y="419710"/>
            <a:ext cx="4372918" cy="397673"/>
            <a:chOff x="9268934" y="296120"/>
            <a:chExt cx="2742447" cy="28057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5861193-A22A-472C-B596-64D971DEA1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934" y="348411"/>
              <a:ext cx="791090" cy="21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直线连接符 4">
              <a:extLst>
                <a:ext uri="{FF2B5EF4-FFF2-40B4-BE49-F238E27FC236}">
                  <a16:creationId xmlns:a16="http://schemas.microsoft.com/office/drawing/2014/main" id="{4E4BA487-88BD-40A6-8391-A39647E5F238}"/>
                </a:ext>
              </a:extLst>
            </p:cNvPr>
            <p:cNvCxnSpPr>
              <a:cxnSpLocks noChangeShapeType="1"/>
            </p:cNvCxnSpPr>
            <p:nvPr userDrawn="1"/>
          </p:nvCxnSpPr>
          <p:spPr bwMode="auto">
            <a:xfrm>
              <a:off x="10240976" y="346823"/>
              <a:ext cx="0" cy="2127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85190C0-1488-48C6-AB6B-375785905E06}"/>
                </a:ext>
              </a:extLst>
            </p:cNvPr>
            <p:cNvSpPr txBox="1"/>
            <p:nvPr userDrawn="1"/>
          </p:nvSpPr>
          <p:spPr>
            <a:xfrm>
              <a:off x="10194941" y="296120"/>
              <a:ext cx="1816440" cy="28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8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Elasticsearch Service</a:t>
              </a:r>
              <a:endParaRPr lang="zh-CN" altLang="en-US" sz="1984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874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35F28-9B3F-16B2-71AD-8FDD904D7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0463" y="1590675"/>
            <a:ext cx="14579600" cy="33845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DCBE84-4DFE-1D12-27C6-E79045DB7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0463" y="5105400"/>
            <a:ext cx="14579600" cy="23463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47E984-6A3A-FE38-AE6D-E9F3CB6F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ABAB2-39B9-6971-D2B3-4D4DFB7A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D802F3-2105-DA36-6EB6-19763570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566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FBF38-B1AE-0991-DD67-D7C56920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2944C5-BDEE-C744-7F4B-E251B811F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63A22-2670-29D4-CDDB-2D5271B8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A23E7-37C8-29D6-DE30-9715AEFC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E6D7CF-B3CA-FCE6-C6FD-5D2BA673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31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83490-EC94-95C7-BC43-46C08E90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150" y="2422525"/>
            <a:ext cx="16767175" cy="40433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70DB34-19D5-BAC9-CB1B-B00C20B58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7150" y="6505575"/>
            <a:ext cx="16767175" cy="21256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41510F-B49F-8349-018E-3934BFE6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BF89E8-D72D-B2BA-08DB-B5E96449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5E7EB-6F42-B63C-098B-905F0CE6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728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ECA25-8210-B811-9E9A-E8E3CE2C4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2A66A8-4CA3-C6FB-24CD-B0A70A402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6675" y="2587625"/>
            <a:ext cx="8307388" cy="61674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C0474D-A1BB-CD4D-EAFA-DC33A83DC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96463" y="2587625"/>
            <a:ext cx="8307387" cy="61674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E8A43D-00CE-628B-ACD7-C6086FB0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D3B0E-7978-9BEA-4230-637A7A35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0FF1C-79B5-C496-9FD9-9AF8FB58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41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44AAD-C802-518B-1C11-DC5B9E627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850" y="517525"/>
            <a:ext cx="16767175" cy="187801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78EADD-15BC-1853-940E-F25B52B77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850" y="2382838"/>
            <a:ext cx="8223250" cy="1168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47913-36EF-FA9E-C3D4-A749DE626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9850" y="3551238"/>
            <a:ext cx="8223250" cy="5221287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5EDBFC-A0FA-2CC9-AA57-842153F10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842500" y="2382838"/>
            <a:ext cx="8264525" cy="1168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FD9640-3DBC-9620-3D10-606AC96442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842500" y="3551238"/>
            <a:ext cx="8264525" cy="5221287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C88999-32C7-32B8-DEB5-A2A14B66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DE198-A711-3254-BBBD-6F23713D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59BC2B-66CF-827F-74A1-02B4D79E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883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BB747-6E79-FC70-82BD-420BD983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8404CE-F5F8-7E8B-3219-8C17B2A5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FB914B-3260-092C-EED0-9642DD7A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16CCC2-1798-EFB4-4163-13B85F02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230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483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545D45-6AB5-F75F-08A9-03ECF2733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5CE688-22CD-9F1B-E4E8-D01D979E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CBDE9-56C0-9038-7992-B72693DE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372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9C197-E3FA-77D2-4A7C-8E1C6A50C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850" y="647700"/>
            <a:ext cx="6269038" cy="22685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D6E31A-0E33-1160-EA45-19D797A35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525" y="1400175"/>
            <a:ext cx="9842500" cy="69072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90DABC-3987-05BE-23E1-44697B1F5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9850" y="2916238"/>
            <a:ext cx="6269038" cy="54022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EAECA8-5A70-B927-6FC4-9AC39C06A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63BFFD-A720-E070-8F05-FE7865AE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C7ED10-30E9-2A2E-3990-F1FDB63F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07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48E5C-E1A0-EBCD-46AD-ED69F204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850" y="647700"/>
            <a:ext cx="6269038" cy="22685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2A3E6A-85E2-884C-740B-B9C9E1D4A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264525" y="1400175"/>
            <a:ext cx="9842500" cy="69072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8293C9-AE07-2704-B277-776D54E95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9850" y="2916238"/>
            <a:ext cx="6269038" cy="54022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7808B1-2529-5987-5482-0FE057ED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1ECB03-AC38-410E-CA9F-16B1950A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37CB79-59AC-DC43-973A-D81DCACA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973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11E9C-F161-9C6D-A775-60072D43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DE8786-44F5-C90A-85B7-753EA974B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3C542C-1129-F07E-D5C1-9A8DAA04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1E176-8AFC-A627-7C5E-4FB44CF4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14E27-B02C-7D8A-88CB-07D5E48D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8698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495E7B-2280-09B0-B9E8-4438A8340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912850" y="517525"/>
            <a:ext cx="4191000" cy="82375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BAE7B2-9FF6-245E-24A3-950266F11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675" y="517525"/>
            <a:ext cx="12423775" cy="82375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E44BB2-016A-8B6B-65E4-3EB3BB8B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A306EE-ABE6-B01F-E4CB-39BE9780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A2903-F12F-0211-5AFF-C716E553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65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411" y="2423317"/>
            <a:ext cx="16767453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6411" y="6504927"/>
            <a:ext cx="16767453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492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6536" y="2587570"/>
            <a:ext cx="8262223" cy="616741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41766" y="2587570"/>
            <a:ext cx="8262223" cy="616741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40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68" y="517514"/>
            <a:ext cx="16767453" cy="18788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9069" y="2382815"/>
            <a:ext cx="8224253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39069" y="3550596"/>
            <a:ext cx="8224253" cy="522239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41766" y="2382815"/>
            <a:ext cx="8264755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41766" y="3550596"/>
            <a:ext cx="8264755" cy="522239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345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095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1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69" y="648018"/>
            <a:ext cx="6270075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4755" y="1399539"/>
            <a:ext cx="9841766" cy="6907687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9069" y="2916079"/>
            <a:ext cx="6270075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91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69" y="648018"/>
            <a:ext cx="6270075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64755" y="1399539"/>
            <a:ext cx="9841766" cy="6907687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9069" y="2916079"/>
            <a:ext cx="6270075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0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6536" y="517514"/>
            <a:ext cx="16767453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6536" y="2587570"/>
            <a:ext cx="16767453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36536" y="9009244"/>
            <a:ext cx="437411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9674" y="9009244"/>
            <a:ext cx="6561177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29871" y="9009244"/>
            <a:ext cx="437411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50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1296071" rtl="0" eaLnBrk="1" latinLnBrk="0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DEFBDE-9EF1-B7F8-5154-68FD5C75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675" y="517525"/>
            <a:ext cx="16767175" cy="187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3228B8-4399-7D82-AA4A-647FD543D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6675" y="2587625"/>
            <a:ext cx="16767175" cy="616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264E4-283C-DBB4-5F46-2538081D5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6675" y="9009063"/>
            <a:ext cx="4373563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672F7-387D-0A4D-8636-B61C8235D98F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3E2F9E-2897-E9D3-1C15-32D8CF723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8900" y="9009063"/>
            <a:ext cx="6562725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9A4CD5-F349-8595-3741-E9C297E3F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30288" y="9009063"/>
            <a:ext cx="4373562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407EB-395A-1145-A748-60C8BD36B3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443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loud.tencent.com/document/product/845/55434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reference/current/indices-forcemerge.html" TargetMode="External"/><Relationship Id="rId2" Type="http://schemas.openxmlformats.org/officeDocument/2006/relationships/hyperlink" Target="https://cloud.tencent.com/developer/article/1837626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reference/7.15/query-filter-context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hyperlink" Target="https://www.elastic.co/guide/en/elasticsearch/reference/master/index-modules-index-sorting.html" TargetMode="External"/><Relationship Id="rId4" Type="http://schemas.openxmlformats.org/officeDocument/2006/relationships/hyperlink" Target="https://www.elastic.co/guide/en/elasticsearch/reference/7.15/index-modules-index-sorting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reference/master/preload-data-to-file-system-cach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reference/7.17/search-fields.html#docvalue-field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tencent.com/developer/article/1924033" TargetMode="External"/><Relationship Id="rId3" Type="http://schemas.openxmlformats.org/officeDocument/2006/relationships/hyperlink" Target="https://cloud.tencent.com/developer/article/1910980" TargetMode="External"/><Relationship Id="rId7" Type="http://schemas.openxmlformats.org/officeDocument/2006/relationships/hyperlink" Target="https://cloud.tencent.com/developer/article/192143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github.com/elastic/elasticsearch/pull/48130" TargetMode="External"/><Relationship Id="rId4" Type="http://schemas.openxmlformats.org/officeDocument/2006/relationships/hyperlink" Target="https://github.com/elastic/elasticsearch/pull/4839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elastic/elasticsearch/pull/467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376362" y="2724150"/>
            <a:ext cx="1668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  腾讯云</a:t>
            </a:r>
            <a:r>
              <a:rPr lang="en-US" altLang="zh-CN" sz="6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Elasticsearch</a:t>
            </a:r>
            <a:r>
              <a:rPr lang="zh-CN" altLang="en-US" sz="6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集群规划及读写性能优化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01186-D191-A247-8C56-14D4F1CD90B9}"/>
              </a:ext>
            </a:extLst>
          </p:cNvPr>
          <p:cNvSpPr txBox="1"/>
          <p:nvPr/>
        </p:nvSpPr>
        <p:spPr>
          <a:xfrm>
            <a:off x="6602505" y="5195620"/>
            <a:ext cx="5795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chemeClr val="bg1"/>
                </a:solidFill>
              </a:rPr>
              <a:t>吴容</a:t>
            </a:r>
            <a:endParaRPr kumimoji="1"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3200" b="1" dirty="0">
                <a:solidFill>
                  <a:schemeClr val="bg1"/>
                </a:solidFill>
              </a:rPr>
              <a:t>腾讯云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ES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团队</a:t>
            </a:r>
            <a:endParaRPr kumimoji="1"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3200" b="1" dirty="0">
                <a:solidFill>
                  <a:schemeClr val="bg1"/>
                </a:solidFill>
              </a:rPr>
              <a:t>2022-09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0A88B-E4E2-4C2E-9B31-BF0C92FB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腾讯云</a:t>
            </a:r>
            <a:r>
              <a:rPr lang="en-US" altLang="zh-CN" b="1" dirty="0"/>
              <a:t>ES</a:t>
            </a:r>
            <a:r>
              <a:rPr lang="zh-CN" altLang="en-US" b="1" dirty="0"/>
              <a:t>成本优化：存储计算分离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7327029-E133-12F2-78EC-960BA97E7582}"/>
              </a:ext>
            </a:extLst>
          </p:cNvPr>
          <p:cNvSpPr/>
          <p:nvPr/>
        </p:nvSpPr>
        <p:spPr>
          <a:xfrm>
            <a:off x="3240089" y="-547575"/>
            <a:ext cx="65" cy="109514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179948" rIns="0" bIns="179948" numCol="1" anchor="ctr" anchorCtr="0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br>
              <a:rPr lang="zh-CN" altLang="en-US" sz="850">
                <a:latin typeface="Arial"/>
              </a:rPr>
            </a:br>
            <a:endParaRPr lang="zh-CN" altLang="en-US" sz="3905">
              <a:latin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84C9EB-827B-693D-8A9B-00918B758474}"/>
              </a:ext>
            </a:extLst>
          </p:cNvPr>
          <p:cNvSpPr/>
          <p:nvPr/>
        </p:nvSpPr>
        <p:spPr>
          <a:xfrm>
            <a:off x="4631272" y="2443022"/>
            <a:ext cx="8497312" cy="2349748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en-US" altLang="zh-CN" sz="1276" dirty="0">
              <a:solidFill>
                <a:srgbClr val="0033B3"/>
              </a:solidFill>
            </a:endParaRPr>
          </a:p>
          <a:p>
            <a:pPr algn="l"/>
            <a:endParaRPr kumimoji="1" lang="en-US" altLang="zh-CN" sz="1276" dirty="0">
              <a:solidFill>
                <a:srgbClr val="0033B3"/>
              </a:solidFill>
            </a:endParaRPr>
          </a:p>
          <a:p>
            <a:pPr algn="l"/>
            <a:endParaRPr kumimoji="1" lang="en-US" altLang="zh-CN" sz="1276" dirty="0">
              <a:solidFill>
                <a:srgbClr val="0033B3"/>
              </a:solidFill>
            </a:endParaRPr>
          </a:p>
          <a:p>
            <a:pPr algn="l"/>
            <a:endParaRPr kumimoji="1" lang="en-US" altLang="zh-CN" sz="1276" dirty="0">
              <a:solidFill>
                <a:srgbClr val="0033B3"/>
              </a:solidFill>
            </a:endParaRPr>
          </a:p>
          <a:p>
            <a:pPr algn="l"/>
            <a:endParaRPr kumimoji="1" lang="en-US" altLang="zh-CN" sz="1276" dirty="0">
              <a:solidFill>
                <a:srgbClr val="0033B3"/>
              </a:solidFill>
            </a:endParaRPr>
          </a:p>
          <a:p>
            <a:pPr algn="l"/>
            <a:endParaRPr kumimoji="1" lang="en-US" altLang="zh-CN" sz="1984" dirty="0">
              <a:solidFill>
                <a:srgbClr val="0033B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en-US" altLang="zh-CN" sz="1984" dirty="0">
              <a:solidFill>
                <a:srgbClr val="0033B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-US" altLang="zh-CN" sz="1701" dirty="0">
                <a:solidFill>
                  <a:srgbClr val="0033B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Delta Data (New Data And Small</a:t>
            </a:r>
            <a:r>
              <a:rPr kumimoji="1" lang="zh-CN" altLang="en-US" sz="1701" dirty="0">
                <a:solidFill>
                  <a:srgbClr val="0033B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701" dirty="0">
                <a:solidFill>
                  <a:srgbClr val="0033B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Segments)</a:t>
            </a:r>
            <a:endParaRPr kumimoji="1" lang="zh-CN" altLang="en-US" sz="1701" dirty="0">
              <a:solidFill>
                <a:srgbClr val="0033B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7C65B3-24E7-3676-85FC-00B3CA0BA60C}"/>
              </a:ext>
            </a:extLst>
          </p:cNvPr>
          <p:cNvSpPr/>
          <p:nvPr/>
        </p:nvSpPr>
        <p:spPr>
          <a:xfrm>
            <a:off x="4631272" y="5930049"/>
            <a:ext cx="8497312" cy="2529963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en-US" altLang="zh-CN" sz="1276">
              <a:solidFill>
                <a:srgbClr val="0033B3"/>
              </a:solidFill>
            </a:endParaRPr>
          </a:p>
          <a:p>
            <a:pPr algn="l"/>
            <a:endParaRPr kumimoji="1" lang="en-US" altLang="zh-CN" sz="1276">
              <a:solidFill>
                <a:srgbClr val="0033B3"/>
              </a:solidFill>
            </a:endParaRPr>
          </a:p>
          <a:p>
            <a:pPr algn="l"/>
            <a:endParaRPr kumimoji="1" lang="en-US" altLang="zh-CN" sz="1276">
              <a:solidFill>
                <a:srgbClr val="0033B3"/>
              </a:solidFill>
            </a:endParaRPr>
          </a:p>
          <a:p>
            <a:pPr algn="l"/>
            <a:endParaRPr kumimoji="1" lang="en-US" altLang="zh-CN" sz="1276">
              <a:solidFill>
                <a:srgbClr val="0033B3"/>
              </a:solidFill>
            </a:endParaRPr>
          </a:p>
          <a:p>
            <a:pPr algn="l"/>
            <a:endParaRPr kumimoji="1" lang="en-US" altLang="zh-CN" sz="1276">
              <a:solidFill>
                <a:srgbClr val="0033B3"/>
              </a:solidFill>
            </a:endParaRPr>
          </a:p>
          <a:p>
            <a:pPr algn="l"/>
            <a:endParaRPr kumimoji="1" lang="en-US" altLang="zh-CN" sz="1276">
              <a:solidFill>
                <a:srgbClr val="0033B3"/>
              </a:solidFill>
            </a:endParaRPr>
          </a:p>
          <a:p>
            <a:pPr algn="l"/>
            <a:endParaRPr kumimoji="1" lang="en-US" altLang="zh-CN" sz="1276">
              <a:solidFill>
                <a:srgbClr val="0033B3"/>
              </a:solidFill>
            </a:endParaRPr>
          </a:p>
          <a:p>
            <a:pPr algn="l"/>
            <a:endParaRPr kumimoji="1" lang="en-US" altLang="zh-CN" sz="1276">
              <a:solidFill>
                <a:srgbClr val="0033B3"/>
              </a:solidFill>
            </a:endParaRPr>
          </a:p>
          <a:p>
            <a:pPr algn="l"/>
            <a:endParaRPr kumimoji="1" lang="en-US" altLang="zh-CN" sz="1276">
              <a:solidFill>
                <a:srgbClr val="0033B3"/>
              </a:solidFill>
            </a:endParaRPr>
          </a:p>
          <a:p>
            <a:pPr algn="l"/>
            <a:r>
              <a:rPr kumimoji="1" lang="en-US" altLang="zh-CN" sz="1701">
                <a:solidFill>
                  <a:srgbClr val="0033B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 Data (Large Immutable</a:t>
            </a:r>
            <a:r>
              <a:rPr kumimoji="1" lang="zh-CN" altLang="en-US" sz="1701">
                <a:solidFill>
                  <a:srgbClr val="0033B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701">
                <a:solidFill>
                  <a:srgbClr val="0033B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Segment)</a:t>
            </a:r>
            <a:endParaRPr kumimoji="1" lang="zh-CN" altLang="en-US" sz="1701">
              <a:solidFill>
                <a:srgbClr val="0033B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062F00-F86F-CA0B-E53F-69AD3212CD2D}"/>
              </a:ext>
            </a:extLst>
          </p:cNvPr>
          <p:cNvSpPr/>
          <p:nvPr/>
        </p:nvSpPr>
        <p:spPr>
          <a:xfrm>
            <a:off x="4976632" y="6335682"/>
            <a:ext cx="1588374" cy="114986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7" name="折角形 6">
            <a:extLst>
              <a:ext uri="{FF2B5EF4-FFF2-40B4-BE49-F238E27FC236}">
                <a16:creationId xmlns:a16="http://schemas.microsoft.com/office/drawing/2014/main" id="{7BA63B4F-A844-D70F-C82A-FA5F8A5448A6}"/>
              </a:ext>
            </a:extLst>
          </p:cNvPr>
          <p:cNvSpPr/>
          <p:nvPr/>
        </p:nvSpPr>
        <p:spPr>
          <a:xfrm>
            <a:off x="5143915" y="6453699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8" name="折角形 7">
            <a:extLst>
              <a:ext uri="{FF2B5EF4-FFF2-40B4-BE49-F238E27FC236}">
                <a16:creationId xmlns:a16="http://schemas.microsoft.com/office/drawing/2014/main" id="{531D8896-8BDF-82F5-FCC6-55A7EB355830}"/>
              </a:ext>
            </a:extLst>
          </p:cNvPr>
          <p:cNvSpPr/>
          <p:nvPr/>
        </p:nvSpPr>
        <p:spPr>
          <a:xfrm>
            <a:off x="5359921" y="6611239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9" name="折角形 8">
            <a:extLst>
              <a:ext uri="{FF2B5EF4-FFF2-40B4-BE49-F238E27FC236}">
                <a16:creationId xmlns:a16="http://schemas.microsoft.com/office/drawing/2014/main" id="{49FBB8E0-55A7-B73B-4356-94BA3434972C}"/>
              </a:ext>
            </a:extLst>
          </p:cNvPr>
          <p:cNvSpPr/>
          <p:nvPr/>
        </p:nvSpPr>
        <p:spPr>
          <a:xfrm>
            <a:off x="5575927" y="6778523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0" name="折角形 9">
            <a:extLst>
              <a:ext uri="{FF2B5EF4-FFF2-40B4-BE49-F238E27FC236}">
                <a16:creationId xmlns:a16="http://schemas.microsoft.com/office/drawing/2014/main" id="{D79C1C3F-45DA-7F29-4252-130BA063639A}"/>
              </a:ext>
            </a:extLst>
          </p:cNvPr>
          <p:cNvSpPr/>
          <p:nvPr/>
        </p:nvSpPr>
        <p:spPr>
          <a:xfrm>
            <a:off x="5761009" y="6995883"/>
            <a:ext cx="715823" cy="38490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26ED63-1ED0-E848-FA21-EB834AC894A4}"/>
              </a:ext>
            </a:extLst>
          </p:cNvPr>
          <p:cNvSpPr/>
          <p:nvPr/>
        </p:nvSpPr>
        <p:spPr>
          <a:xfrm>
            <a:off x="7057113" y="6335682"/>
            <a:ext cx="1588374" cy="114986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2" name="折角形 11">
            <a:extLst>
              <a:ext uri="{FF2B5EF4-FFF2-40B4-BE49-F238E27FC236}">
                <a16:creationId xmlns:a16="http://schemas.microsoft.com/office/drawing/2014/main" id="{9393DCEA-1536-7514-4A8D-89480C1D366B}"/>
              </a:ext>
            </a:extLst>
          </p:cNvPr>
          <p:cNvSpPr/>
          <p:nvPr/>
        </p:nvSpPr>
        <p:spPr>
          <a:xfrm>
            <a:off x="7224396" y="6453699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3" name="折角形 12">
            <a:extLst>
              <a:ext uri="{FF2B5EF4-FFF2-40B4-BE49-F238E27FC236}">
                <a16:creationId xmlns:a16="http://schemas.microsoft.com/office/drawing/2014/main" id="{5EB56496-DDB4-CF52-FAF6-595CB32F4DEA}"/>
              </a:ext>
            </a:extLst>
          </p:cNvPr>
          <p:cNvSpPr/>
          <p:nvPr/>
        </p:nvSpPr>
        <p:spPr>
          <a:xfrm>
            <a:off x="7440401" y="6611239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4" name="折角形 13">
            <a:extLst>
              <a:ext uri="{FF2B5EF4-FFF2-40B4-BE49-F238E27FC236}">
                <a16:creationId xmlns:a16="http://schemas.microsoft.com/office/drawing/2014/main" id="{69C98412-5356-FCEA-6C9A-5839C8FB8BC6}"/>
              </a:ext>
            </a:extLst>
          </p:cNvPr>
          <p:cNvSpPr/>
          <p:nvPr/>
        </p:nvSpPr>
        <p:spPr>
          <a:xfrm>
            <a:off x="7656407" y="6778523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5" name="折角形 14">
            <a:extLst>
              <a:ext uri="{FF2B5EF4-FFF2-40B4-BE49-F238E27FC236}">
                <a16:creationId xmlns:a16="http://schemas.microsoft.com/office/drawing/2014/main" id="{0DC4696C-96E5-E65E-920B-50DB27C92E3E}"/>
              </a:ext>
            </a:extLst>
          </p:cNvPr>
          <p:cNvSpPr/>
          <p:nvPr/>
        </p:nvSpPr>
        <p:spPr>
          <a:xfrm>
            <a:off x="7841489" y="6995883"/>
            <a:ext cx="715823" cy="38490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3999C81-2C7D-8951-3F0C-8CB81A929D06}"/>
              </a:ext>
            </a:extLst>
          </p:cNvPr>
          <p:cNvSpPr/>
          <p:nvPr/>
        </p:nvSpPr>
        <p:spPr>
          <a:xfrm>
            <a:off x="9146863" y="6346506"/>
            <a:ext cx="1588374" cy="114986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7" name="折角形 16">
            <a:extLst>
              <a:ext uri="{FF2B5EF4-FFF2-40B4-BE49-F238E27FC236}">
                <a16:creationId xmlns:a16="http://schemas.microsoft.com/office/drawing/2014/main" id="{E034AC4B-0DCD-A9BF-1F25-51F16D134B44}"/>
              </a:ext>
            </a:extLst>
          </p:cNvPr>
          <p:cNvSpPr/>
          <p:nvPr/>
        </p:nvSpPr>
        <p:spPr>
          <a:xfrm>
            <a:off x="9314146" y="6464523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8" name="折角形 17">
            <a:extLst>
              <a:ext uri="{FF2B5EF4-FFF2-40B4-BE49-F238E27FC236}">
                <a16:creationId xmlns:a16="http://schemas.microsoft.com/office/drawing/2014/main" id="{A5825589-46EB-15DA-7232-443EFD4C74CA}"/>
              </a:ext>
            </a:extLst>
          </p:cNvPr>
          <p:cNvSpPr/>
          <p:nvPr/>
        </p:nvSpPr>
        <p:spPr>
          <a:xfrm>
            <a:off x="9530152" y="6622063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19" name="折角形 18">
            <a:extLst>
              <a:ext uri="{FF2B5EF4-FFF2-40B4-BE49-F238E27FC236}">
                <a16:creationId xmlns:a16="http://schemas.microsoft.com/office/drawing/2014/main" id="{D3513308-DD00-66A6-7F51-656F7CE0E38D}"/>
              </a:ext>
            </a:extLst>
          </p:cNvPr>
          <p:cNvSpPr/>
          <p:nvPr/>
        </p:nvSpPr>
        <p:spPr>
          <a:xfrm>
            <a:off x="9746157" y="6789347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0" name="折角形 19">
            <a:extLst>
              <a:ext uri="{FF2B5EF4-FFF2-40B4-BE49-F238E27FC236}">
                <a16:creationId xmlns:a16="http://schemas.microsoft.com/office/drawing/2014/main" id="{D2C1C20D-FE48-6656-1006-AA780B8D00B6}"/>
              </a:ext>
            </a:extLst>
          </p:cNvPr>
          <p:cNvSpPr/>
          <p:nvPr/>
        </p:nvSpPr>
        <p:spPr>
          <a:xfrm>
            <a:off x="9931240" y="7006708"/>
            <a:ext cx="715823" cy="38490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52751BB-BC6F-BC9C-8A75-958CAE7A7A51}"/>
              </a:ext>
            </a:extLst>
          </p:cNvPr>
          <p:cNvSpPr/>
          <p:nvPr/>
        </p:nvSpPr>
        <p:spPr>
          <a:xfrm>
            <a:off x="5626852" y="2723700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1A55FF2-95AF-C0DD-DB1A-4B6497ED2921}"/>
              </a:ext>
            </a:extLst>
          </p:cNvPr>
          <p:cNvSpPr/>
          <p:nvPr/>
        </p:nvSpPr>
        <p:spPr>
          <a:xfrm>
            <a:off x="6048309" y="2723700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E66D400-D3C2-EEB1-12DB-F3B1A897F245}"/>
              </a:ext>
            </a:extLst>
          </p:cNvPr>
          <p:cNvSpPr/>
          <p:nvPr/>
        </p:nvSpPr>
        <p:spPr>
          <a:xfrm>
            <a:off x="5626852" y="2919885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864D921-60B2-6913-43E5-33328AF87161}"/>
              </a:ext>
            </a:extLst>
          </p:cNvPr>
          <p:cNvSpPr/>
          <p:nvPr/>
        </p:nvSpPr>
        <p:spPr>
          <a:xfrm>
            <a:off x="6048309" y="2919885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E0F5991-1AAA-B71E-AED4-5B807AF90B2F}"/>
              </a:ext>
            </a:extLst>
          </p:cNvPr>
          <p:cNvSpPr/>
          <p:nvPr/>
        </p:nvSpPr>
        <p:spPr>
          <a:xfrm>
            <a:off x="5626852" y="3116071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6FFB0B7-8321-CCC3-4862-D22D5214C8B8}"/>
              </a:ext>
            </a:extLst>
          </p:cNvPr>
          <p:cNvSpPr/>
          <p:nvPr/>
        </p:nvSpPr>
        <p:spPr>
          <a:xfrm>
            <a:off x="6048309" y="3116071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20B3960-26CF-4C61-9387-36F296A98E4F}"/>
              </a:ext>
            </a:extLst>
          </p:cNvPr>
          <p:cNvSpPr/>
          <p:nvPr/>
        </p:nvSpPr>
        <p:spPr>
          <a:xfrm>
            <a:off x="5626852" y="3312256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E8D3309-43AC-AB0C-9E14-925CC352B6D8}"/>
              </a:ext>
            </a:extLst>
          </p:cNvPr>
          <p:cNvSpPr/>
          <p:nvPr/>
        </p:nvSpPr>
        <p:spPr>
          <a:xfrm>
            <a:off x="6048309" y="3312256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4BF520D8-091C-A3A3-26C0-690577A6BD05}"/>
              </a:ext>
            </a:extLst>
          </p:cNvPr>
          <p:cNvSpPr/>
          <p:nvPr/>
        </p:nvSpPr>
        <p:spPr>
          <a:xfrm>
            <a:off x="6463095" y="3099503"/>
            <a:ext cx="241158" cy="202199"/>
          </a:xfrm>
          <a:prstGeom prst="rightArrow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70BA0A-A4AC-F2EF-9636-7E4AC8B9A58C}"/>
              </a:ext>
            </a:extLst>
          </p:cNvPr>
          <p:cNvSpPr/>
          <p:nvPr/>
        </p:nvSpPr>
        <p:spPr>
          <a:xfrm>
            <a:off x="9431047" y="2723537"/>
            <a:ext cx="806464" cy="294250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2F1275-361A-F869-A60F-64F0DE69D721}"/>
              </a:ext>
            </a:extLst>
          </p:cNvPr>
          <p:cNvSpPr/>
          <p:nvPr/>
        </p:nvSpPr>
        <p:spPr>
          <a:xfrm>
            <a:off x="9428673" y="3272141"/>
            <a:ext cx="2762193" cy="431686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74AF0B2-C6E5-68AB-6E34-E17AD313940F}"/>
              </a:ext>
            </a:extLst>
          </p:cNvPr>
          <p:cNvSpPr/>
          <p:nvPr/>
        </p:nvSpPr>
        <p:spPr>
          <a:xfrm>
            <a:off x="6815923" y="2717496"/>
            <a:ext cx="1422381" cy="95608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3" name="折角形 32">
            <a:extLst>
              <a:ext uri="{FF2B5EF4-FFF2-40B4-BE49-F238E27FC236}">
                <a16:creationId xmlns:a16="http://schemas.microsoft.com/office/drawing/2014/main" id="{686D668A-BDE8-C27A-95AD-05A473729EFE}"/>
              </a:ext>
            </a:extLst>
          </p:cNvPr>
          <p:cNvSpPr/>
          <p:nvPr/>
        </p:nvSpPr>
        <p:spPr>
          <a:xfrm>
            <a:off x="6974792" y="2835513"/>
            <a:ext cx="552551" cy="254720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4" name="折角形 33">
            <a:extLst>
              <a:ext uri="{FF2B5EF4-FFF2-40B4-BE49-F238E27FC236}">
                <a16:creationId xmlns:a16="http://schemas.microsoft.com/office/drawing/2014/main" id="{B0F11A2F-6971-89CE-A17E-87C0E90F20A4}"/>
              </a:ext>
            </a:extLst>
          </p:cNvPr>
          <p:cNvSpPr/>
          <p:nvPr/>
        </p:nvSpPr>
        <p:spPr>
          <a:xfrm>
            <a:off x="7190798" y="2993052"/>
            <a:ext cx="552551" cy="254720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5" name="折角形 34">
            <a:extLst>
              <a:ext uri="{FF2B5EF4-FFF2-40B4-BE49-F238E27FC236}">
                <a16:creationId xmlns:a16="http://schemas.microsoft.com/office/drawing/2014/main" id="{74F74484-589A-3338-CF4E-5961D18BB91C}"/>
              </a:ext>
            </a:extLst>
          </p:cNvPr>
          <p:cNvSpPr/>
          <p:nvPr/>
        </p:nvSpPr>
        <p:spPr>
          <a:xfrm>
            <a:off x="7406803" y="3160336"/>
            <a:ext cx="552551" cy="254720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6" name="折角形 35">
            <a:extLst>
              <a:ext uri="{FF2B5EF4-FFF2-40B4-BE49-F238E27FC236}">
                <a16:creationId xmlns:a16="http://schemas.microsoft.com/office/drawing/2014/main" id="{CACE364C-0B35-33BD-1A10-101495EAD116}"/>
              </a:ext>
            </a:extLst>
          </p:cNvPr>
          <p:cNvSpPr/>
          <p:nvPr/>
        </p:nvSpPr>
        <p:spPr>
          <a:xfrm>
            <a:off x="7591883" y="3377697"/>
            <a:ext cx="486384" cy="184141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9458AE0-C9D7-2DD1-4436-4D16FE3115A6}"/>
              </a:ext>
            </a:extLst>
          </p:cNvPr>
          <p:cNvSpPr/>
          <p:nvPr/>
        </p:nvSpPr>
        <p:spPr>
          <a:xfrm>
            <a:off x="5628478" y="3508773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3E1A2F6-401D-C95F-1AEF-3316266B50EB}"/>
              </a:ext>
            </a:extLst>
          </p:cNvPr>
          <p:cNvSpPr/>
          <p:nvPr/>
        </p:nvSpPr>
        <p:spPr>
          <a:xfrm>
            <a:off x="6049934" y="3508773"/>
            <a:ext cx="331317" cy="179617"/>
          </a:xfrm>
          <a:prstGeom prst="ellipse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8862D627-BFB3-E8F0-20CC-A1C400074AEA}"/>
              </a:ext>
            </a:extLst>
          </p:cNvPr>
          <p:cNvSpPr/>
          <p:nvPr/>
        </p:nvSpPr>
        <p:spPr>
          <a:xfrm rot="5400000">
            <a:off x="10701926" y="3059691"/>
            <a:ext cx="173047" cy="174712"/>
          </a:xfrm>
          <a:prstGeom prst="rightArrow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8C925A5-B9CF-EA37-444F-E3EFBFC14D50}"/>
              </a:ext>
            </a:extLst>
          </p:cNvPr>
          <p:cNvSpPr txBox="1"/>
          <p:nvPr/>
        </p:nvSpPr>
        <p:spPr>
          <a:xfrm>
            <a:off x="6671375" y="3822284"/>
            <a:ext cx="660758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17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kumimoji="1" lang="zh-CN" altLang="en-US" sz="141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CDA17BC-DAD1-8197-9827-C5D318D33F3E}"/>
              </a:ext>
            </a:extLst>
          </p:cNvPr>
          <p:cNvSpPr txBox="1"/>
          <p:nvPr/>
        </p:nvSpPr>
        <p:spPr>
          <a:xfrm>
            <a:off x="10334671" y="3824739"/>
            <a:ext cx="751168" cy="310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17">
                <a:latin typeface="Microsoft YaHei" panose="020B0503020204020204" pitchFamily="34" charset="-122"/>
                <a:ea typeface="Microsoft YaHei" panose="020B0503020204020204" pitchFamily="34" charset="-122"/>
              </a:rPr>
              <a:t>Merge</a:t>
            </a:r>
            <a:endParaRPr kumimoji="1" lang="zh-CN" altLang="en-US" sz="141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折角形 41">
            <a:extLst>
              <a:ext uri="{FF2B5EF4-FFF2-40B4-BE49-F238E27FC236}">
                <a16:creationId xmlns:a16="http://schemas.microsoft.com/office/drawing/2014/main" id="{18C89EB9-0DC6-DAC3-5A4D-BA4CE276F5B3}"/>
              </a:ext>
            </a:extLst>
          </p:cNvPr>
          <p:cNvSpPr/>
          <p:nvPr/>
        </p:nvSpPr>
        <p:spPr>
          <a:xfrm>
            <a:off x="9455007" y="2788892"/>
            <a:ext cx="351979" cy="95798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43" name="折角形 42">
            <a:extLst>
              <a:ext uri="{FF2B5EF4-FFF2-40B4-BE49-F238E27FC236}">
                <a16:creationId xmlns:a16="http://schemas.microsoft.com/office/drawing/2014/main" id="{4F75ADC6-9487-4911-8135-ECA45DE6E612}"/>
              </a:ext>
            </a:extLst>
          </p:cNvPr>
          <p:cNvSpPr/>
          <p:nvPr/>
        </p:nvSpPr>
        <p:spPr>
          <a:xfrm>
            <a:off x="9568909" y="2827562"/>
            <a:ext cx="351979" cy="95798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44" name="折角形 43">
            <a:extLst>
              <a:ext uri="{FF2B5EF4-FFF2-40B4-BE49-F238E27FC236}">
                <a16:creationId xmlns:a16="http://schemas.microsoft.com/office/drawing/2014/main" id="{34DF35BB-6F5F-0934-1F59-7CC7DA2C9552}"/>
              </a:ext>
            </a:extLst>
          </p:cNvPr>
          <p:cNvSpPr/>
          <p:nvPr/>
        </p:nvSpPr>
        <p:spPr>
          <a:xfrm>
            <a:off x="9757483" y="2858288"/>
            <a:ext cx="351979" cy="95798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45" name="折角形 44">
            <a:extLst>
              <a:ext uri="{FF2B5EF4-FFF2-40B4-BE49-F238E27FC236}">
                <a16:creationId xmlns:a16="http://schemas.microsoft.com/office/drawing/2014/main" id="{B0615BDF-5896-EB26-15E4-97C629D52776}"/>
              </a:ext>
            </a:extLst>
          </p:cNvPr>
          <p:cNvSpPr/>
          <p:nvPr/>
        </p:nvSpPr>
        <p:spPr>
          <a:xfrm>
            <a:off x="9908192" y="2910605"/>
            <a:ext cx="309831" cy="69254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3C9715-71CA-0E7A-09AC-EDB26F4F0757}"/>
              </a:ext>
            </a:extLst>
          </p:cNvPr>
          <p:cNvSpPr/>
          <p:nvPr/>
        </p:nvSpPr>
        <p:spPr>
          <a:xfrm>
            <a:off x="10361505" y="2725164"/>
            <a:ext cx="842346" cy="294250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47" name="折角形 46">
            <a:extLst>
              <a:ext uri="{FF2B5EF4-FFF2-40B4-BE49-F238E27FC236}">
                <a16:creationId xmlns:a16="http://schemas.microsoft.com/office/drawing/2014/main" id="{C65DC37A-8CD2-0660-C179-C545B7F7C7FA}"/>
              </a:ext>
            </a:extLst>
          </p:cNvPr>
          <p:cNvSpPr/>
          <p:nvPr/>
        </p:nvSpPr>
        <p:spPr>
          <a:xfrm>
            <a:off x="10411603" y="2790519"/>
            <a:ext cx="351979" cy="95798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48" name="折角形 47">
            <a:extLst>
              <a:ext uri="{FF2B5EF4-FFF2-40B4-BE49-F238E27FC236}">
                <a16:creationId xmlns:a16="http://schemas.microsoft.com/office/drawing/2014/main" id="{782411ED-9BB7-B1CD-B59B-454EEB198674}"/>
              </a:ext>
            </a:extLst>
          </p:cNvPr>
          <p:cNvSpPr/>
          <p:nvPr/>
        </p:nvSpPr>
        <p:spPr>
          <a:xfrm>
            <a:off x="10525505" y="2829189"/>
            <a:ext cx="351979" cy="95798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49" name="折角形 48">
            <a:extLst>
              <a:ext uri="{FF2B5EF4-FFF2-40B4-BE49-F238E27FC236}">
                <a16:creationId xmlns:a16="http://schemas.microsoft.com/office/drawing/2014/main" id="{3F2F7257-27A8-45DC-E56B-56BF8E10A999}"/>
              </a:ext>
            </a:extLst>
          </p:cNvPr>
          <p:cNvSpPr/>
          <p:nvPr/>
        </p:nvSpPr>
        <p:spPr>
          <a:xfrm>
            <a:off x="10714079" y="2859915"/>
            <a:ext cx="351979" cy="95798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0" name="折角形 49">
            <a:extLst>
              <a:ext uri="{FF2B5EF4-FFF2-40B4-BE49-F238E27FC236}">
                <a16:creationId xmlns:a16="http://schemas.microsoft.com/office/drawing/2014/main" id="{786DA8E4-BED6-B37A-7788-2FC4200FCD08}"/>
              </a:ext>
            </a:extLst>
          </p:cNvPr>
          <p:cNvSpPr/>
          <p:nvPr/>
        </p:nvSpPr>
        <p:spPr>
          <a:xfrm>
            <a:off x="10864787" y="2912232"/>
            <a:ext cx="309831" cy="69254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300F3FE-538B-C6E7-5D28-634480EDC2E8}"/>
              </a:ext>
            </a:extLst>
          </p:cNvPr>
          <p:cNvSpPr/>
          <p:nvPr/>
        </p:nvSpPr>
        <p:spPr>
          <a:xfrm>
            <a:off x="11328875" y="2726791"/>
            <a:ext cx="842346" cy="294250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2" name="折角形 51">
            <a:extLst>
              <a:ext uri="{FF2B5EF4-FFF2-40B4-BE49-F238E27FC236}">
                <a16:creationId xmlns:a16="http://schemas.microsoft.com/office/drawing/2014/main" id="{55688005-EDAF-4A12-C618-0E6B94B90D75}"/>
              </a:ext>
            </a:extLst>
          </p:cNvPr>
          <p:cNvSpPr/>
          <p:nvPr/>
        </p:nvSpPr>
        <p:spPr>
          <a:xfrm>
            <a:off x="11358455" y="2792147"/>
            <a:ext cx="351979" cy="95798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3" name="折角形 52">
            <a:extLst>
              <a:ext uri="{FF2B5EF4-FFF2-40B4-BE49-F238E27FC236}">
                <a16:creationId xmlns:a16="http://schemas.microsoft.com/office/drawing/2014/main" id="{DD255258-0FBC-56F0-58EA-86B169A42828}"/>
              </a:ext>
            </a:extLst>
          </p:cNvPr>
          <p:cNvSpPr/>
          <p:nvPr/>
        </p:nvSpPr>
        <p:spPr>
          <a:xfrm>
            <a:off x="11472357" y="2830816"/>
            <a:ext cx="351979" cy="95798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4" name="折角形 53">
            <a:extLst>
              <a:ext uri="{FF2B5EF4-FFF2-40B4-BE49-F238E27FC236}">
                <a16:creationId xmlns:a16="http://schemas.microsoft.com/office/drawing/2014/main" id="{F302E2E5-955C-8A97-8F08-8DA789C4C287}"/>
              </a:ext>
            </a:extLst>
          </p:cNvPr>
          <p:cNvSpPr/>
          <p:nvPr/>
        </p:nvSpPr>
        <p:spPr>
          <a:xfrm>
            <a:off x="11660931" y="2861542"/>
            <a:ext cx="351979" cy="95798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5" name="折角形 54">
            <a:extLst>
              <a:ext uri="{FF2B5EF4-FFF2-40B4-BE49-F238E27FC236}">
                <a16:creationId xmlns:a16="http://schemas.microsoft.com/office/drawing/2014/main" id="{C2E2142E-EA4F-1F47-6ECF-3BA1AD2ABCEB}"/>
              </a:ext>
            </a:extLst>
          </p:cNvPr>
          <p:cNvSpPr/>
          <p:nvPr/>
        </p:nvSpPr>
        <p:spPr>
          <a:xfrm>
            <a:off x="11811640" y="2913859"/>
            <a:ext cx="309831" cy="69254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6" name="折角形 55">
            <a:extLst>
              <a:ext uri="{FF2B5EF4-FFF2-40B4-BE49-F238E27FC236}">
                <a16:creationId xmlns:a16="http://schemas.microsoft.com/office/drawing/2014/main" id="{E455ECFF-5B8F-EC92-4ACF-CDD712FDC135}"/>
              </a:ext>
            </a:extLst>
          </p:cNvPr>
          <p:cNvSpPr/>
          <p:nvPr/>
        </p:nvSpPr>
        <p:spPr>
          <a:xfrm>
            <a:off x="9976964" y="3319638"/>
            <a:ext cx="858803" cy="176870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7" name="折角形 56">
            <a:extLst>
              <a:ext uri="{FF2B5EF4-FFF2-40B4-BE49-F238E27FC236}">
                <a16:creationId xmlns:a16="http://schemas.microsoft.com/office/drawing/2014/main" id="{5C4BA856-152B-B1E5-65B3-5EBE061DD4E0}"/>
              </a:ext>
            </a:extLst>
          </p:cNvPr>
          <p:cNvSpPr/>
          <p:nvPr/>
        </p:nvSpPr>
        <p:spPr>
          <a:xfrm>
            <a:off x="10192970" y="3369990"/>
            <a:ext cx="858803" cy="176870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8" name="折角形 57">
            <a:extLst>
              <a:ext uri="{FF2B5EF4-FFF2-40B4-BE49-F238E27FC236}">
                <a16:creationId xmlns:a16="http://schemas.microsoft.com/office/drawing/2014/main" id="{BCA8FBDB-D679-6C9F-4D0F-575FBBD8F475}"/>
              </a:ext>
            </a:extLst>
          </p:cNvPr>
          <p:cNvSpPr/>
          <p:nvPr/>
        </p:nvSpPr>
        <p:spPr>
          <a:xfrm>
            <a:off x="10408976" y="3430086"/>
            <a:ext cx="858803" cy="176870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59" name="折角形 58">
            <a:extLst>
              <a:ext uri="{FF2B5EF4-FFF2-40B4-BE49-F238E27FC236}">
                <a16:creationId xmlns:a16="http://schemas.microsoft.com/office/drawing/2014/main" id="{93F2A5F7-8364-FCA8-7000-51CFD6C6823E}"/>
              </a:ext>
            </a:extLst>
          </p:cNvPr>
          <p:cNvSpPr/>
          <p:nvPr/>
        </p:nvSpPr>
        <p:spPr>
          <a:xfrm>
            <a:off x="10642777" y="3501279"/>
            <a:ext cx="755964" cy="127862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A7D0D0C-3840-FAB8-A9A4-2C27E5107AD0}"/>
              </a:ext>
            </a:extLst>
          </p:cNvPr>
          <p:cNvSpPr/>
          <p:nvPr/>
        </p:nvSpPr>
        <p:spPr>
          <a:xfrm>
            <a:off x="11511933" y="4261281"/>
            <a:ext cx="918682" cy="4190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zh-CN" sz="1984"/>
              <a:t>SSD</a:t>
            </a:r>
            <a:endParaRPr kumimoji="1" lang="zh-CN" altLang="en-US" sz="1984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D8D7A2E-6206-FFB5-00D7-CD2F955C6B4B}"/>
              </a:ext>
            </a:extLst>
          </p:cNvPr>
          <p:cNvSpPr/>
          <p:nvPr/>
        </p:nvSpPr>
        <p:spPr>
          <a:xfrm>
            <a:off x="11511933" y="7930007"/>
            <a:ext cx="918682" cy="41901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zh-CN" sz="1984"/>
              <a:t>SATA</a:t>
            </a:r>
            <a:endParaRPr kumimoji="1" lang="zh-CN" altLang="en-US" sz="1984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A8511F2-8604-274C-2D52-4DAFB5A66EFF}"/>
              </a:ext>
            </a:extLst>
          </p:cNvPr>
          <p:cNvSpPr/>
          <p:nvPr/>
        </p:nvSpPr>
        <p:spPr>
          <a:xfrm>
            <a:off x="11210688" y="6346506"/>
            <a:ext cx="1588374" cy="114986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63" name="折角形 62">
            <a:extLst>
              <a:ext uri="{FF2B5EF4-FFF2-40B4-BE49-F238E27FC236}">
                <a16:creationId xmlns:a16="http://schemas.microsoft.com/office/drawing/2014/main" id="{A9034363-5939-7779-93CD-98715E0F3876}"/>
              </a:ext>
            </a:extLst>
          </p:cNvPr>
          <p:cNvSpPr/>
          <p:nvPr/>
        </p:nvSpPr>
        <p:spPr>
          <a:xfrm>
            <a:off x="11377971" y="6464523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64" name="折角形 63">
            <a:extLst>
              <a:ext uri="{FF2B5EF4-FFF2-40B4-BE49-F238E27FC236}">
                <a16:creationId xmlns:a16="http://schemas.microsoft.com/office/drawing/2014/main" id="{E610270E-F3B8-9C06-82F2-388A2BD5F8F1}"/>
              </a:ext>
            </a:extLst>
          </p:cNvPr>
          <p:cNvSpPr/>
          <p:nvPr/>
        </p:nvSpPr>
        <p:spPr>
          <a:xfrm>
            <a:off x="11593977" y="6622063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65" name="折角形 64">
            <a:extLst>
              <a:ext uri="{FF2B5EF4-FFF2-40B4-BE49-F238E27FC236}">
                <a16:creationId xmlns:a16="http://schemas.microsoft.com/office/drawing/2014/main" id="{BD017432-F535-2A54-E589-99B88C4258AC}"/>
              </a:ext>
            </a:extLst>
          </p:cNvPr>
          <p:cNvSpPr/>
          <p:nvPr/>
        </p:nvSpPr>
        <p:spPr>
          <a:xfrm>
            <a:off x="11809983" y="6789347"/>
            <a:ext cx="813202" cy="53243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66" name="折角形 65">
            <a:extLst>
              <a:ext uri="{FF2B5EF4-FFF2-40B4-BE49-F238E27FC236}">
                <a16:creationId xmlns:a16="http://schemas.microsoft.com/office/drawing/2014/main" id="{0159AEA6-EDC6-E49B-CC33-55B1CC8F071F}"/>
              </a:ext>
            </a:extLst>
          </p:cNvPr>
          <p:cNvSpPr/>
          <p:nvPr/>
        </p:nvSpPr>
        <p:spPr>
          <a:xfrm>
            <a:off x="11995065" y="7006708"/>
            <a:ext cx="715823" cy="384909"/>
          </a:xfrm>
          <a:prstGeom prst="foldedCorne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zh-CN" altLang="en-US" sz="1276">
              <a:solidFill>
                <a:srgbClr val="0033B3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D03110B-36DE-002E-A1DE-1675406787DE}"/>
              </a:ext>
            </a:extLst>
          </p:cNvPr>
          <p:cNvSpPr txBox="1"/>
          <p:nvPr/>
        </p:nvSpPr>
        <p:spPr>
          <a:xfrm>
            <a:off x="4674319" y="4945603"/>
            <a:ext cx="5989140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新数据</a:t>
            </a:r>
            <a:r>
              <a:rPr kumimoji="1" lang="en-US" altLang="zh-CN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频繁变化</a:t>
            </a:r>
            <a:r>
              <a:rPr kumimoji="1" lang="en-US" altLang="zh-CN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高频访问的数据，依赖</a:t>
            </a:r>
            <a:r>
              <a:rPr kumimoji="1" lang="en-US" altLang="zh-CN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kumimoji="1" lang="zh-CN" altLang="en-US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加速层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D65B14C-98A6-64A6-42BE-49DCF8DD550B}"/>
              </a:ext>
            </a:extLst>
          </p:cNvPr>
          <p:cNvSpPr txBox="1"/>
          <p:nvPr/>
        </p:nvSpPr>
        <p:spPr>
          <a:xfrm>
            <a:off x="4623779" y="8658355"/>
            <a:ext cx="7168629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不再变化的大文件数据以及中低频访问的数据，存放在</a:t>
            </a:r>
            <a:r>
              <a:rPr kumimoji="1" lang="en-US" altLang="zh-CN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SATA</a:t>
            </a:r>
            <a:r>
              <a:rPr kumimoji="1" lang="zh-CN" altLang="en-US" sz="1984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11B088E-3272-5CDB-CF2B-1BF1DACB66CB}"/>
              </a:ext>
            </a:extLst>
          </p:cNvPr>
          <p:cNvSpPr txBox="1"/>
          <p:nvPr/>
        </p:nvSpPr>
        <p:spPr>
          <a:xfrm>
            <a:off x="13344590" y="2397298"/>
            <a:ext cx="1593043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5022" indent="-405022">
              <a:buFont typeface="Arial" panose="020B0604020202020204" pitchFamily="34" charset="0"/>
              <a:buChar char="•"/>
            </a:pPr>
            <a:r>
              <a:rPr kumimoji="1" lang="en-US" altLang="zh-CN" sz="3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CBS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BFCE86A-5B79-6EA9-6D5B-F3FB312D078E}"/>
              </a:ext>
            </a:extLst>
          </p:cNvPr>
          <p:cNvSpPr txBox="1"/>
          <p:nvPr/>
        </p:nvSpPr>
        <p:spPr>
          <a:xfrm>
            <a:off x="13350672" y="5946256"/>
            <a:ext cx="1900156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5022" indent="-405022">
              <a:buFont typeface="Arial" panose="020B0604020202020204" pitchFamily="34" charset="0"/>
              <a:buChar char="•"/>
            </a:pPr>
            <a:r>
              <a:rPr kumimoji="1" lang="en-US" altLang="zh-CN" sz="3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</a:t>
            </a:r>
            <a:endParaRPr kumimoji="1" lang="zh-CN" altLang="en-US" sz="3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1" name="肘形连接符 70">
            <a:extLst>
              <a:ext uri="{FF2B5EF4-FFF2-40B4-BE49-F238E27FC236}">
                <a16:creationId xmlns:a16="http://schemas.microsoft.com/office/drawing/2014/main" id="{1835F221-6D83-7976-CD09-F1FA5E363835}"/>
              </a:ext>
            </a:extLst>
          </p:cNvPr>
          <p:cNvCxnSpPr>
            <a:cxnSpLocks/>
            <a:stCxn id="72" idx="1"/>
            <a:endCxn id="51" idx="0"/>
          </p:cNvCxnSpPr>
          <p:nvPr/>
        </p:nvCxnSpPr>
        <p:spPr>
          <a:xfrm rot="10800000" flipV="1">
            <a:off x="11750049" y="2184171"/>
            <a:ext cx="217771" cy="542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6F681BDC-EC72-4004-F314-CE852F7E93CB}"/>
              </a:ext>
            </a:extLst>
          </p:cNvPr>
          <p:cNvSpPr txBox="1"/>
          <p:nvPr/>
        </p:nvSpPr>
        <p:spPr>
          <a:xfrm>
            <a:off x="11967819" y="2050738"/>
            <a:ext cx="918682" cy="26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134"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</a:t>
            </a:r>
            <a:endParaRPr kumimoji="1" lang="zh-CN" altLang="en-US" sz="1134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textbox 583">
            <a:extLst>
              <a:ext uri="{FF2B5EF4-FFF2-40B4-BE49-F238E27FC236}">
                <a16:creationId xmlns:a16="http://schemas.microsoft.com/office/drawing/2014/main" id="{F8F53E6D-3ADE-6D6A-9BD1-508CCB71099E}"/>
              </a:ext>
            </a:extLst>
          </p:cNvPr>
          <p:cNvSpPr/>
          <p:nvPr/>
        </p:nvSpPr>
        <p:spPr>
          <a:xfrm>
            <a:off x="385246" y="1191019"/>
            <a:ext cx="11208731" cy="1029777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2800" b="1" dirty="0">
              <a:solidFill>
                <a:srgbClr val="00B0F0"/>
              </a:solidFill>
            </a:endParaRPr>
          </a:p>
          <a:p>
            <a:pPr indent="729040" defTabSz="-900" eaLnBrk="0">
              <a:lnSpc>
                <a:spcPct val="97000"/>
              </a:lnSpc>
              <a:spcBef>
                <a:spcPts val="7"/>
              </a:spcBef>
            </a:pPr>
            <a:r>
              <a:rPr kumimoji="1" lang="zh-CN" altLang="en-US" sz="28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原则：将变化控制在</a:t>
            </a:r>
            <a:r>
              <a:rPr kumimoji="1" lang="en-US" altLang="zh-CN" sz="28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kumimoji="1" lang="zh-CN" altLang="en-US" sz="28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层，存储重心依赖于</a:t>
            </a:r>
            <a:r>
              <a:rPr kumimoji="1" lang="en-US" altLang="zh-CN" sz="28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COS</a:t>
            </a:r>
            <a:endParaRPr kumimoji="1" lang="zh-CN" altLang="en-US" sz="2800" b="1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346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0">
            <a:extLst>
              <a:ext uri="{FF2B5EF4-FFF2-40B4-BE49-F238E27FC236}">
                <a16:creationId xmlns:a16="http://schemas.microsoft.com/office/drawing/2014/main" id="{CA6B15CF-4B4E-49DE-8DFD-1B2D1850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7" y="3098310"/>
            <a:ext cx="5347618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Part1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：腾讯云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产品介绍</a:t>
            </a:r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id="{61AC2B36-CA9A-4521-AC72-143609AEF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6" y="4148285"/>
            <a:ext cx="6232475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Part2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集群容量及索引规划</a:t>
            </a:r>
          </a:p>
        </p:txBody>
      </p:sp>
      <p:sp>
        <p:nvSpPr>
          <p:cNvPr id="23" name="矩形 10">
            <a:extLst>
              <a:ext uri="{FF2B5EF4-FFF2-40B4-BE49-F238E27FC236}">
                <a16:creationId xmlns:a16="http://schemas.microsoft.com/office/drawing/2014/main" id="{6610AA0D-E137-412D-8E7B-78E31722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7" y="5273263"/>
            <a:ext cx="5796459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Part3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集群读写性能优化</a:t>
            </a: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916ACBB1-F1A5-4E8B-973A-006D503EB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4" y="6398241"/>
            <a:ext cx="5796459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Part4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集群运维经验总结</a:t>
            </a:r>
            <a:endParaRPr lang="zh-CN" altLang="en-US" sz="1984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5BD111-B065-4F49-AC1C-4C6234C50A13}"/>
              </a:ext>
            </a:extLst>
          </p:cNvPr>
          <p:cNvSpPr txBox="1"/>
          <p:nvPr/>
        </p:nvSpPr>
        <p:spPr>
          <a:xfrm>
            <a:off x="2160059" y="4593289"/>
            <a:ext cx="2800767" cy="79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103" dirty="0"/>
              <a:t>目录概要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B834BE3-49B0-4E73-A1D4-1D7C48EED540}"/>
              </a:ext>
            </a:extLst>
          </p:cNvPr>
          <p:cNvSpPr/>
          <p:nvPr/>
        </p:nvSpPr>
        <p:spPr>
          <a:xfrm>
            <a:off x="5722456" y="4135977"/>
            <a:ext cx="9036532" cy="5635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05"/>
          </a:p>
        </p:txBody>
      </p:sp>
    </p:spTree>
    <p:extLst>
      <p:ext uri="{BB962C8B-B14F-4D97-AF65-F5344CB8AC3E}">
        <p14:creationId xmlns:p14="http://schemas.microsoft.com/office/powerpoint/2010/main" val="302163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集群规模及索引规划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794F3D-5964-464D-9F98-E98855A50076}"/>
              </a:ext>
            </a:extLst>
          </p:cNvPr>
          <p:cNvSpPr txBox="1"/>
          <p:nvPr/>
        </p:nvSpPr>
        <p:spPr>
          <a:xfrm>
            <a:off x="12782550" y="1752600"/>
            <a:ext cx="6019800" cy="51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42E3B2-2F45-A04B-A715-83FC6B1904A5}"/>
              </a:ext>
            </a:extLst>
          </p:cNvPr>
          <p:cNvSpPr txBox="1"/>
          <p:nvPr/>
        </p:nvSpPr>
        <p:spPr>
          <a:xfrm>
            <a:off x="936625" y="1434469"/>
            <a:ext cx="16116300" cy="828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/>
              <a:t>1</a:t>
            </a:r>
            <a:r>
              <a:rPr kumimoji="1" lang="zh-CN" altLang="en-US" sz="3600" b="1" dirty="0"/>
              <a:t>、集群规模评估</a:t>
            </a:r>
            <a:endParaRPr kumimoji="1" lang="en-US" altLang="zh-CN" sz="3600" b="1" dirty="0"/>
          </a:p>
          <a:p>
            <a:endParaRPr kumimoji="1" lang="en-US" altLang="zh-CN" dirty="0"/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3200" b="1" dirty="0"/>
              <a:t>评估什么</a:t>
            </a:r>
            <a:endParaRPr kumimoji="1" lang="en-US" altLang="zh-CN" sz="3200" b="1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计算资源的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和内存</a:t>
            </a:r>
            <a:endParaRPr kumimoji="1" lang="en-US" altLang="zh-CN" sz="2400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存储资源的类型及容量</a:t>
            </a:r>
            <a:endParaRPr kumimoji="1" lang="en-US" altLang="zh-CN" sz="2400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各类型节点数量</a:t>
            </a:r>
            <a:endParaRPr kumimoji="1" lang="en-US" altLang="zh-CN" sz="2400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是否需要冷热架构部署</a:t>
            </a:r>
            <a:endParaRPr kumimoji="1" lang="en-US" altLang="zh-CN" sz="2400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是否需要跨区容灾部署</a:t>
            </a:r>
            <a:endParaRPr kumimoji="1" lang="en-US" altLang="zh-CN" sz="2400" dirty="0"/>
          </a:p>
          <a:p>
            <a:endParaRPr kumimoji="1" lang="en-US" altLang="zh-CN" dirty="0"/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3200" b="1" dirty="0"/>
              <a:t>根据什么评估</a:t>
            </a:r>
            <a:endParaRPr kumimoji="1" lang="en-US" altLang="zh-CN" sz="3200" b="1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业务场景：日志分析、指标监控、网站搜索</a:t>
            </a:r>
            <a:endParaRPr kumimoji="1" lang="en-US" altLang="zh-CN" sz="2400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查询及写入</a:t>
            </a:r>
            <a:r>
              <a:rPr kumimoji="1" lang="en-US" altLang="zh-CN" sz="2400" dirty="0"/>
              <a:t>TPS</a:t>
            </a:r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索引数据总量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D888D4-9B44-6D28-7226-3FCDFE64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672" y="4676394"/>
            <a:ext cx="7794678" cy="50438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C7104E-56E4-325A-9BD4-936659BAC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672" y="1266092"/>
            <a:ext cx="7794678" cy="34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1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集群规模及索引规划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794F3D-5964-464D-9F98-E98855A50076}"/>
              </a:ext>
            </a:extLst>
          </p:cNvPr>
          <p:cNvSpPr txBox="1"/>
          <p:nvPr/>
        </p:nvSpPr>
        <p:spPr>
          <a:xfrm>
            <a:off x="12782550" y="1752600"/>
            <a:ext cx="6019800" cy="51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42E3B2-2F45-A04B-A715-83FC6B1904A5}"/>
              </a:ext>
            </a:extLst>
          </p:cNvPr>
          <p:cNvSpPr txBox="1"/>
          <p:nvPr/>
        </p:nvSpPr>
        <p:spPr>
          <a:xfrm>
            <a:off x="827116" y="1586345"/>
            <a:ext cx="16116300" cy="809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集群规模评估准则</a:t>
            </a:r>
            <a:endParaRPr kumimoji="1" lang="en-US" altLang="zh-CN" sz="3200" b="1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1</a:t>
            </a:r>
            <a:r>
              <a:rPr kumimoji="1" lang="zh-CN" altLang="en-US" dirty="0"/>
              <a:t>、日志场景读少写多，更多追求写入性能，推荐冷热模式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2</a:t>
            </a:r>
            <a:r>
              <a:rPr kumimoji="1" lang="zh-CN" altLang="en-US" dirty="0"/>
              <a:t>、搜索场景读多写少，优先选择大内存和</a:t>
            </a:r>
            <a:r>
              <a:rPr kumimoji="1" lang="en-US" altLang="zh-CN" dirty="0"/>
              <a:t>SSD</a:t>
            </a:r>
            <a:r>
              <a:rPr kumimoji="1" lang="zh-CN" altLang="en-US" dirty="0"/>
              <a:t>云硬盘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3</a:t>
            </a:r>
            <a:r>
              <a:rPr kumimoji="1" lang="zh-CN" altLang="en-US" b="1" dirty="0">
                <a:solidFill>
                  <a:srgbClr val="FF0000"/>
                </a:solidFill>
              </a:rPr>
              <a:t>、</a:t>
            </a:r>
            <a:r>
              <a:rPr kumimoji="1" lang="en-US" altLang="zh-CN" b="1" dirty="0">
                <a:solidFill>
                  <a:srgbClr val="FF0000"/>
                </a:solidFill>
              </a:rPr>
              <a:t>32C64G</a:t>
            </a:r>
            <a:r>
              <a:rPr kumimoji="1" lang="zh-CN" altLang="en-US" dirty="0"/>
              <a:t>单节点配置通常可承载</a:t>
            </a:r>
            <a:r>
              <a:rPr kumimoji="1" lang="en-US" altLang="zh-CN" b="1" dirty="0">
                <a:solidFill>
                  <a:srgbClr val="FF0000"/>
                </a:solidFill>
              </a:rPr>
              <a:t>5W</a:t>
            </a:r>
            <a:r>
              <a:rPr kumimoji="1" lang="zh-CN" altLang="en-US" b="1" dirty="0">
                <a:solidFill>
                  <a:srgbClr val="FF0000"/>
                </a:solidFill>
              </a:rPr>
              <a:t>次</a:t>
            </a:r>
            <a:r>
              <a:rPr kumimoji="1" lang="en-US" altLang="zh-CN" b="1" dirty="0">
                <a:solidFill>
                  <a:srgbClr val="FF0000"/>
                </a:solidFill>
              </a:rPr>
              <a:t>/s</a:t>
            </a:r>
            <a:r>
              <a:rPr kumimoji="1" lang="zh-CN" altLang="en-US" dirty="0"/>
              <a:t>的写入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4</a:t>
            </a:r>
            <a:r>
              <a:rPr kumimoji="1" lang="zh-CN" altLang="en-US" dirty="0"/>
              <a:t>、写入量和数据量较大时，优先选择高配置节点机型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1T</a:t>
            </a:r>
            <a:r>
              <a:rPr kumimoji="1" lang="zh-CN" altLang="en-US" dirty="0"/>
              <a:t>的数据量预计需消耗</a:t>
            </a:r>
            <a:r>
              <a:rPr kumimoji="1" lang="en-US" altLang="zh-CN" b="1" dirty="0">
                <a:solidFill>
                  <a:srgbClr val="FF0000"/>
                </a:solidFill>
              </a:rPr>
              <a:t>2-4GB</a:t>
            </a:r>
            <a:r>
              <a:rPr kumimoji="1" lang="zh-CN" altLang="en-US" dirty="0"/>
              <a:t>的内存空间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6</a:t>
            </a:r>
            <a:r>
              <a:rPr kumimoji="1" lang="zh-CN" altLang="en-US" dirty="0"/>
              <a:t>、实际存储空间通常为原始数据量</a:t>
            </a:r>
            <a:r>
              <a:rPr kumimoji="1" lang="en-US" altLang="zh-CN" b="1" dirty="0">
                <a:solidFill>
                  <a:srgbClr val="FF0000"/>
                </a:solidFill>
              </a:rPr>
              <a:t>2.8</a:t>
            </a:r>
            <a:r>
              <a:rPr kumimoji="1" lang="zh-CN" altLang="en-US" b="1" dirty="0">
                <a:solidFill>
                  <a:srgbClr val="FF0000"/>
                </a:solidFill>
              </a:rPr>
              <a:t>倍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副本）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7</a:t>
            </a:r>
            <a:r>
              <a:rPr kumimoji="1" lang="zh-CN" altLang="en-US" dirty="0"/>
              <a:t>、每个节点上的磁盘容量预留</a:t>
            </a:r>
            <a:r>
              <a:rPr kumimoji="1" lang="en-US" altLang="zh-CN" b="1" dirty="0">
                <a:solidFill>
                  <a:srgbClr val="FF0000"/>
                </a:solidFill>
              </a:rPr>
              <a:t>25%</a:t>
            </a:r>
            <a:r>
              <a:rPr kumimoji="1" lang="zh-CN" altLang="en-US" b="1" dirty="0">
                <a:solidFill>
                  <a:srgbClr val="FF0000"/>
                </a:solidFill>
              </a:rPr>
              <a:t>空间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/>
              <a:t>8</a:t>
            </a:r>
            <a:r>
              <a:rPr kumimoji="1" lang="zh-CN" altLang="en-US" dirty="0"/>
              <a:t>、节点超过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个建议配置专用主节点，硬盘类型为</a:t>
            </a:r>
            <a:r>
              <a:rPr kumimoji="1" lang="en-US" altLang="zh-CN" dirty="0"/>
              <a:t>SSD</a:t>
            </a:r>
          </a:p>
          <a:p>
            <a:pPr>
              <a:lnSpc>
                <a:spcPct val="200000"/>
              </a:lnSpc>
            </a:pPr>
            <a:endParaRPr kumimoji="1"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6A51F9-2BDB-4972-A2E3-E2F0C5BFA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477" y="1965597"/>
            <a:ext cx="8337733" cy="53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41E305-3FB1-CB70-D25A-A80BADAE1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477" y="1290567"/>
            <a:ext cx="8151516" cy="8329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00FC44-762C-50D3-7D09-CE21137AE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512" y="5964387"/>
            <a:ext cx="8755894" cy="34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9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集群规模及索引规划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794F3D-5964-464D-9F98-E98855A50076}"/>
              </a:ext>
            </a:extLst>
          </p:cNvPr>
          <p:cNvSpPr txBox="1"/>
          <p:nvPr/>
        </p:nvSpPr>
        <p:spPr>
          <a:xfrm>
            <a:off x="12782550" y="1752600"/>
            <a:ext cx="6019800" cy="51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42E3B2-2F45-A04B-A715-83FC6B1904A5}"/>
              </a:ext>
            </a:extLst>
          </p:cNvPr>
          <p:cNvSpPr txBox="1"/>
          <p:nvPr/>
        </p:nvSpPr>
        <p:spPr>
          <a:xfrm>
            <a:off x="1143000" y="1752600"/>
            <a:ext cx="16116300" cy="637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/>
              <a:t>2</a:t>
            </a:r>
            <a:r>
              <a:rPr kumimoji="1" lang="zh-CN" altLang="en-US" sz="3600" b="1" dirty="0"/>
              <a:t>、索引配置评估</a:t>
            </a:r>
            <a:endParaRPr kumimoji="1" lang="en-US" altLang="zh-CN" sz="3600" b="1" dirty="0"/>
          </a:p>
          <a:p>
            <a:endParaRPr kumimoji="1" lang="en-US" altLang="zh-CN" dirty="0"/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2800" b="1" dirty="0"/>
              <a:t>评估什么</a:t>
            </a:r>
            <a:endParaRPr kumimoji="1" lang="en-US" altLang="zh-CN" sz="2800" b="1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怎么划分索引</a:t>
            </a:r>
            <a:endParaRPr kumimoji="1" lang="en-US" altLang="zh-CN" sz="2400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索引的分片数如何设置</a:t>
            </a:r>
            <a:endParaRPr kumimoji="1" lang="en-US" altLang="zh-CN" sz="2400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refresh_interval</a:t>
            </a:r>
            <a:r>
              <a:rPr kumimoji="1" lang="zh-CN" altLang="en-US" sz="2400" dirty="0"/>
              <a:t>设置多少</a:t>
            </a:r>
            <a:endParaRPr kumimoji="1" lang="en-US" altLang="zh-CN" sz="24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2800" b="1" dirty="0"/>
              <a:t>根据什么评估</a:t>
            </a:r>
            <a:endParaRPr kumimoji="1" lang="en-US" altLang="zh-CN" sz="2800" b="1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业务场景：日志分析、指标监控、业务搜索</a:t>
            </a:r>
            <a:endParaRPr kumimoji="1" lang="en-US" altLang="zh-CN" sz="2400" dirty="0"/>
          </a:p>
          <a:p>
            <a:pPr marL="1042736" lvl="1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/>
              <a:t>单日新增的数据量</a:t>
            </a:r>
            <a:endParaRPr kumimoji="1"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E80574-9C0C-63C0-EA85-20C30910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713" y="1662628"/>
            <a:ext cx="4731448" cy="78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4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集群规模及索引规划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794F3D-5964-464D-9F98-E98855A50076}"/>
              </a:ext>
            </a:extLst>
          </p:cNvPr>
          <p:cNvSpPr txBox="1"/>
          <p:nvPr/>
        </p:nvSpPr>
        <p:spPr>
          <a:xfrm>
            <a:off x="12782550" y="1752600"/>
            <a:ext cx="6019800" cy="51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42E3B2-2F45-A04B-A715-83FC6B1904A5}"/>
              </a:ext>
            </a:extLst>
          </p:cNvPr>
          <p:cNvSpPr txBox="1"/>
          <p:nvPr/>
        </p:nvSpPr>
        <p:spPr>
          <a:xfrm>
            <a:off x="964623" y="1752600"/>
            <a:ext cx="16116300" cy="609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索引配置评估准则：</a:t>
            </a:r>
            <a:endParaRPr kumimoji="1" lang="en-US" altLang="zh-CN" sz="2400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1</a:t>
            </a:r>
            <a:r>
              <a:rPr kumimoji="1" lang="zh-CN" altLang="en-US" dirty="0"/>
              <a:t>、单个分片大小控制在</a:t>
            </a:r>
            <a:r>
              <a:rPr kumimoji="1" lang="en-US" altLang="zh-CN" b="1" dirty="0">
                <a:solidFill>
                  <a:srgbClr val="FF0000"/>
                </a:solidFill>
              </a:rPr>
              <a:t>30-50GB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2</a:t>
            </a:r>
            <a:r>
              <a:rPr kumimoji="1" lang="zh-CN" altLang="en-US" dirty="0"/>
              <a:t>、集群总分片数量控制在</a:t>
            </a:r>
            <a:r>
              <a:rPr kumimoji="1" lang="en-US" altLang="zh-CN" b="1" dirty="0">
                <a:solidFill>
                  <a:srgbClr val="FF0000"/>
                </a:solidFill>
              </a:rPr>
              <a:t>3w</a:t>
            </a:r>
            <a:r>
              <a:rPr kumimoji="1" lang="zh-CN" altLang="en-US" dirty="0"/>
              <a:t>以内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3</a:t>
            </a:r>
            <a:r>
              <a:rPr kumimoji="1" lang="zh-CN" altLang="en-US" dirty="0"/>
              <a:t>、一个节点建议不超过</a:t>
            </a:r>
            <a:r>
              <a:rPr kumimoji="1" lang="en-US" altLang="zh-CN" b="1" dirty="0">
                <a:solidFill>
                  <a:srgbClr val="FF0000"/>
                </a:solidFill>
              </a:rPr>
              <a:t>1000</a:t>
            </a:r>
            <a:r>
              <a:rPr kumimoji="1" lang="zh-CN" altLang="en-US" dirty="0"/>
              <a:t>个分片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4</a:t>
            </a:r>
            <a:r>
              <a:rPr kumimoji="1" lang="zh-CN" altLang="en-US" dirty="0"/>
              <a:t>、索引分片数量建议和节点（硬盘）数量保持一致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5</a:t>
            </a:r>
            <a:r>
              <a:rPr kumimoji="1" lang="zh-CN" altLang="en-US" dirty="0"/>
              <a:t>、时序数据场景，建议结合</a:t>
            </a:r>
            <a:r>
              <a:rPr kumimoji="1" lang="en-US" altLang="zh-CN" dirty="0"/>
              <a:t>ILM+SLM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/>
              <a:t>6</a:t>
            </a:r>
            <a:r>
              <a:rPr kumimoji="1" lang="zh-CN" altLang="en-US"/>
              <a:t>、</a:t>
            </a:r>
            <a:r>
              <a:rPr kumimoji="1" lang="zh-CN" altLang="en-US" dirty="0"/>
              <a:t>优先选用高版本集群（自治索引、存算分离）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75219B-BD77-FF4D-8CD2-7757B94B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934" y="1400490"/>
            <a:ext cx="9351820" cy="17641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D827DF-7FC0-2647-A946-D24014048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262" y="3947267"/>
            <a:ext cx="9351820" cy="33217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EBDEAA-6B2D-C54E-86EF-3F97FD021A5B}"/>
              </a:ext>
            </a:extLst>
          </p:cNvPr>
          <p:cNvSpPr txBox="1"/>
          <p:nvPr/>
        </p:nvSpPr>
        <p:spPr>
          <a:xfrm>
            <a:off x="14687550" y="3785067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超大索引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C4690D-EF10-A445-8892-F35616F4E595}"/>
              </a:ext>
            </a:extLst>
          </p:cNvPr>
          <p:cNvSpPr txBox="1"/>
          <p:nvPr/>
        </p:nvSpPr>
        <p:spPr>
          <a:xfrm>
            <a:off x="14973299" y="7477044"/>
            <a:ext cx="38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写入拒绝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2FB00B-E527-CD49-B61C-607AC4362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262" y="7967663"/>
            <a:ext cx="9696293" cy="14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2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0">
            <a:extLst>
              <a:ext uri="{FF2B5EF4-FFF2-40B4-BE49-F238E27FC236}">
                <a16:creationId xmlns:a16="http://schemas.microsoft.com/office/drawing/2014/main" id="{CA6B15CF-4B4E-49DE-8DFD-1B2D1850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7" y="3098310"/>
            <a:ext cx="5347618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Part1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：腾讯云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产品介绍</a:t>
            </a:r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id="{61AC2B36-CA9A-4521-AC72-143609AEF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6" y="4148285"/>
            <a:ext cx="6232475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Part2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集群容量及索引规划</a:t>
            </a:r>
          </a:p>
        </p:txBody>
      </p:sp>
      <p:sp>
        <p:nvSpPr>
          <p:cNvPr id="23" name="矩形 10">
            <a:extLst>
              <a:ext uri="{FF2B5EF4-FFF2-40B4-BE49-F238E27FC236}">
                <a16:creationId xmlns:a16="http://schemas.microsoft.com/office/drawing/2014/main" id="{6610AA0D-E137-412D-8E7B-78E31722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7" y="5273263"/>
            <a:ext cx="5796459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Part3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集群读写性能优化</a:t>
            </a: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916ACBB1-F1A5-4E8B-973A-006D503EB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4" y="6398241"/>
            <a:ext cx="5926302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Part4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集群运维经验分享</a:t>
            </a:r>
            <a:endParaRPr lang="zh-CN" altLang="en-US" sz="1984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5BD111-B065-4F49-AC1C-4C6234C50A13}"/>
              </a:ext>
            </a:extLst>
          </p:cNvPr>
          <p:cNvSpPr txBox="1"/>
          <p:nvPr/>
        </p:nvSpPr>
        <p:spPr>
          <a:xfrm>
            <a:off x="2160059" y="4593289"/>
            <a:ext cx="2800767" cy="79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103" dirty="0"/>
              <a:t>目录概要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B834BE3-49B0-4E73-A1D4-1D7C48EED540}"/>
              </a:ext>
            </a:extLst>
          </p:cNvPr>
          <p:cNvSpPr/>
          <p:nvPr/>
        </p:nvSpPr>
        <p:spPr>
          <a:xfrm>
            <a:off x="5722456" y="5216533"/>
            <a:ext cx="9036532" cy="5635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05"/>
          </a:p>
        </p:txBody>
      </p:sp>
    </p:spTree>
    <p:extLst>
      <p:ext uri="{BB962C8B-B14F-4D97-AF65-F5344CB8AC3E}">
        <p14:creationId xmlns:p14="http://schemas.microsoft.com/office/powerpoint/2010/main" val="157546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1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索引流程剖析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944ACB-4B4B-9228-C3A0-0FD6ACA7C776}"/>
              </a:ext>
            </a:extLst>
          </p:cNvPr>
          <p:cNvSpPr txBox="1"/>
          <p:nvPr/>
        </p:nvSpPr>
        <p:spPr>
          <a:xfrm>
            <a:off x="1549115" y="9141193"/>
            <a:ext cx="1401475" cy="51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1600" dirty="0"/>
              <a:t>write</a:t>
            </a:r>
            <a:r>
              <a:rPr kumimoji="1" lang="zh-CN" altLang="en-US" sz="1600" dirty="0"/>
              <a:t>过程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A20EA5B-3C54-A570-B719-1DC004E3C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47" y="6702124"/>
            <a:ext cx="3911608" cy="258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314B9DE-FAC2-FD0E-3727-9058F456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293" y="6699539"/>
            <a:ext cx="3911608" cy="258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A1DDE1C-15EE-0DFA-E20B-4D3CE339F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36" y="6699539"/>
            <a:ext cx="3911608" cy="258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C228A5-7BCC-9848-0E57-B73AD2AEA025}"/>
              </a:ext>
            </a:extLst>
          </p:cNvPr>
          <p:cNvSpPr txBox="1"/>
          <p:nvPr/>
        </p:nvSpPr>
        <p:spPr>
          <a:xfrm>
            <a:off x="6047544" y="9141193"/>
            <a:ext cx="1725105" cy="51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1600" dirty="0"/>
              <a:t>refresh</a:t>
            </a:r>
            <a:r>
              <a:rPr kumimoji="1" lang="zh-CN" altLang="en-US" sz="1600" dirty="0"/>
              <a:t>过程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AF32D9-DE87-C173-321A-128EE71383E9}"/>
              </a:ext>
            </a:extLst>
          </p:cNvPr>
          <p:cNvSpPr txBox="1"/>
          <p:nvPr/>
        </p:nvSpPr>
        <p:spPr>
          <a:xfrm>
            <a:off x="10915510" y="9186894"/>
            <a:ext cx="1522453" cy="51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1600" dirty="0"/>
              <a:t>fresh</a:t>
            </a:r>
            <a:r>
              <a:rPr kumimoji="1" lang="zh-CN" altLang="en-US" sz="1600" dirty="0"/>
              <a:t>过程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50E0AA0F-DAA6-270E-1972-282A8723D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979" y="6676736"/>
            <a:ext cx="5261540" cy="258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103A2B-40AB-65CE-D6A8-7D697EC665B1}"/>
              </a:ext>
            </a:extLst>
          </p:cNvPr>
          <p:cNvSpPr txBox="1"/>
          <p:nvPr/>
        </p:nvSpPr>
        <p:spPr>
          <a:xfrm>
            <a:off x="16036201" y="9141193"/>
            <a:ext cx="1522453" cy="51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1600" dirty="0"/>
              <a:t>merge</a:t>
            </a:r>
            <a:r>
              <a:rPr kumimoji="1" lang="zh-CN" altLang="en-US" sz="1600" dirty="0"/>
              <a:t>过程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F744986-B3FE-8FCF-B644-D6351D4B8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93" y="1291710"/>
            <a:ext cx="13272409" cy="35347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C507FBC-C48D-AFBE-14D2-F664CBDC742C}"/>
              </a:ext>
            </a:extLst>
          </p:cNvPr>
          <p:cNvSpPr txBox="1"/>
          <p:nvPr/>
        </p:nvSpPr>
        <p:spPr>
          <a:xfrm>
            <a:off x="13750218" y="1291710"/>
            <a:ext cx="5479301" cy="50915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/>
              <a:t>关键步骤拆解：</a:t>
            </a:r>
            <a:endParaRPr kumimoji="1" lang="en-US" altLang="zh-CN" sz="800" b="1" dirty="0"/>
          </a:p>
          <a:p>
            <a:pPr>
              <a:lnSpc>
                <a:spcPct val="150000"/>
              </a:lnSpc>
            </a:pPr>
            <a:r>
              <a:rPr kumimoji="1" lang="en-US" altLang="zh-CN" sz="1400" b="1" dirty="0">
                <a:solidFill>
                  <a:srgbClr val="15A5DE"/>
                </a:solidFill>
              </a:rPr>
              <a:t>1</a:t>
            </a:r>
            <a:r>
              <a:rPr kumimoji="1" lang="zh-CN" altLang="en-US" sz="1400" b="1" dirty="0">
                <a:solidFill>
                  <a:srgbClr val="15A5DE"/>
                </a:solidFill>
              </a:rPr>
              <a:t>、</a:t>
            </a:r>
            <a:r>
              <a:rPr kumimoji="1" lang="en-US" altLang="zh-CN" sz="1400" b="1" dirty="0">
                <a:solidFill>
                  <a:srgbClr val="15A5DE"/>
                </a:solidFill>
              </a:rPr>
              <a:t>refresh</a:t>
            </a:r>
            <a:r>
              <a:rPr kumimoji="1" lang="zh-CN" altLang="en-US" sz="1400" b="1" dirty="0">
                <a:solidFill>
                  <a:srgbClr val="15A5DE"/>
                </a:solidFill>
              </a:rPr>
              <a:t>：</a:t>
            </a:r>
            <a:r>
              <a:rPr lang="zh-CN" altLang="en-US" sz="1400" dirty="0"/>
              <a:t>分片所在节点接收到协调节点请求后，先将</a:t>
            </a:r>
            <a:r>
              <a:rPr lang="en-US" altLang="zh-CN" sz="1400" dirty="0"/>
              <a:t>Doc</a:t>
            </a:r>
            <a:r>
              <a:rPr lang="zh-CN" altLang="en-US" sz="1400" dirty="0"/>
              <a:t>写入到</a:t>
            </a:r>
            <a:r>
              <a:rPr lang="en-US" altLang="zh-CN" sz="1400" dirty="0"/>
              <a:t>In-</a:t>
            </a:r>
            <a:r>
              <a:rPr lang="en" altLang="zh-CN" sz="1400" dirty="0"/>
              <a:t>memory</a:t>
            </a:r>
            <a:r>
              <a:rPr lang="zh-CN" altLang="en-US" sz="1400" dirty="0"/>
              <a:t> </a:t>
            </a:r>
            <a:r>
              <a:rPr lang="en" altLang="zh-CN" sz="1400" dirty="0"/>
              <a:t> Buffer</a:t>
            </a:r>
            <a:r>
              <a:rPr lang="zh-CN" altLang="en" sz="1400" dirty="0"/>
              <a:t>中，</a:t>
            </a:r>
            <a:r>
              <a:rPr lang="zh-CN" altLang="en-US" sz="1400" dirty="0"/>
              <a:t>然后定时（默认是每隔</a:t>
            </a:r>
            <a:r>
              <a:rPr lang="en-US" altLang="zh-CN" sz="1400" dirty="0"/>
              <a:t>1</a:t>
            </a:r>
            <a:r>
              <a:rPr lang="zh-CN" altLang="en-US" sz="1400" dirty="0"/>
              <a:t>秒）写入到</a:t>
            </a:r>
            <a:r>
              <a:rPr lang="en" altLang="zh-CN" sz="1400" dirty="0"/>
              <a:t>Filesystem Cache</a:t>
            </a:r>
            <a:r>
              <a:rPr lang="zh-CN" altLang="en" sz="1400" dirty="0"/>
              <a:t>，</a:t>
            </a:r>
            <a:r>
              <a:rPr lang="zh-CN" altLang="en-US" sz="1400" dirty="0"/>
              <a:t>从</a:t>
            </a:r>
            <a:r>
              <a:rPr lang="en" altLang="zh-CN" sz="1400" dirty="0" err="1"/>
              <a:t>Momery</a:t>
            </a:r>
            <a:r>
              <a:rPr lang="en" altLang="zh-CN" sz="1400" dirty="0"/>
              <a:t> Buffer</a:t>
            </a:r>
            <a:r>
              <a:rPr lang="zh-CN" altLang="en-US" sz="1400" dirty="0"/>
              <a:t>到</a:t>
            </a:r>
            <a:r>
              <a:rPr lang="en" altLang="zh-CN" sz="1400" dirty="0"/>
              <a:t>Filesystem Cache</a:t>
            </a:r>
            <a:r>
              <a:rPr lang="zh-CN" altLang="en-US" sz="1400" dirty="0"/>
              <a:t>过程称为</a:t>
            </a:r>
            <a:r>
              <a:rPr lang="en" altLang="zh-CN" sz="1400" dirty="0"/>
              <a:t>refresh</a:t>
            </a:r>
            <a:r>
              <a:rPr lang="zh-CN" altLang="en" sz="1400" dirty="0"/>
              <a:t>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kumimoji="1" lang="en-US" altLang="zh-CN" sz="800" dirty="0"/>
          </a:p>
          <a:p>
            <a:pPr>
              <a:lnSpc>
                <a:spcPct val="150000"/>
              </a:lnSpc>
            </a:pPr>
            <a:r>
              <a:rPr kumimoji="1" lang="en-US" altLang="zh-CN" sz="1400" b="1" dirty="0">
                <a:solidFill>
                  <a:srgbClr val="15A5DE"/>
                </a:solidFill>
              </a:rPr>
              <a:t>2</a:t>
            </a:r>
            <a:r>
              <a:rPr kumimoji="1" lang="zh-CN" altLang="en-US" sz="1400" b="1" dirty="0">
                <a:solidFill>
                  <a:srgbClr val="15A5DE"/>
                </a:solidFill>
              </a:rPr>
              <a:t>、</a:t>
            </a:r>
            <a:r>
              <a:rPr kumimoji="1" lang="en-US" altLang="zh-CN" sz="1400" b="1" dirty="0">
                <a:solidFill>
                  <a:srgbClr val="15A5DE"/>
                </a:solidFill>
              </a:rPr>
              <a:t>flush</a:t>
            </a:r>
            <a:r>
              <a:rPr kumimoji="1" lang="zh-CN" altLang="en-US" sz="1400" b="1" dirty="0">
                <a:solidFill>
                  <a:srgbClr val="15A5DE"/>
                </a:solidFill>
              </a:rPr>
              <a:t>：</a:t>
            </a:r>
            <a:r>
              <a:rPr kumimoji="1" lang="zh-CN" altLang="en-US" sz="1400" dirty="0"/>
              <a:t>为了避免</a:t>
            </a:r>
            <a:r>
              <a:rPr kumimoji="1" lang="en-US" altLang="zh-CN" sz="1400" dirty="0"/>
              <a:t>In-memory Buffer</a:t>
            </a:r>
            <a:r>
              <a:rPr kumimoji="1" lang="zh-CN" altLang="en-US" sz="1400" dirty="0"/>
              <a:t>和</a:t>
            </a:r>
            <a:r>
              <a:rPr kumimoji="1" lang="en-US" altLang="zh-CN" sz="1400" dirty="0"/>
              <a:t>Filesystem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Cache</a:t>
            </a:r>
            <a:r>
              <a:rPr kumimoji="1" lang="zh-CN" altLang="en-US" sz="1400" dirty="0"/>
              <a:t>的数据丢失，</a:t>
            </a:r>
            <a:r>
              <a:rPr kumimoji="1" lang="en-US" altLang="zh-CN" sz="1400" dirty="0"/>
              <a:t>ES</a:t>
            </a:r>
            <a:r>
              <a:rPr kumimoji="1" lang="zh-CN" altLang="en-US" sz="1400" dirty="0"/>
              <a:t>通过</a:t>
            </a:r>
            <a:r>
              <a:rPr kumimoji="1" lang="en-US" altLang="zh-CN" sz="1400" dirty="0" err="1"/>
              <a:t>translog</a:t>
            </a:r>
            <a:r>
              <a:rPr kumimoji="1" lang="zh-CN" altLang="en-US" sz="1400" dirty="0"/>
              <a:t>机制保障数据可靠性，实现机制是接收到请求后同时将</a:t>
            </a:r>
            <a:r>
              <a:rPr kumimoji="1" lang="en-US" altLang="zh-CN" sz="1400" dirty="0"/>
              <a:t>doc</a:t>
            </a:r>
            <a:r>
              <a:rPr kumimoji="1" lang="zh-CN" altLang="en-US" sz="1400" dirty="0"/>
              <a:t>以</a:t>
            </a:r>
            <a:r>
              <a:rPr kumimoji="1" lang="en-US" altLang="zh-CN" sz="1400" dirty="0"/>
              <a:t>key-value</a:t>
            </a:r>
            <a:r>
              <a:rPr kumimoji="1" lang="zh-CN" altLang="en-US" sz="1400" dirty="0"/>
              <a:t>形式写入到</a:t>
            </a:r>
            <a:r>
              <a:rPr kumimoji="1" lang="en-US" altLang="zh-CN" sz="1400" dirty="0" err="1"/>
              <a:t>trasnlog</a:t>
            </a:r>
            <a:r>
              <a:rPr kumimoji="1" lang="zh-CN" altLang="en-US" sz="1400" dirty="0"/>
              <a:t>中，当</a:t>
            </a:r>
            <a:r>
              <a:rPr kumimoji="1" lang="en-US" altLang="zh-CN" sz="1400" dirty="0"/>
              <a:t>Filesystem</a:t>
            </a:r>
            <a:r>
              <a:rPr kumimoji="1" lang="zh-CN" altLang="en-US" sz="1400" dirty="0"/>
              <a:t> </a:t>
            </a:r>
            <a:r>
              <a:rPr kumimoji="1" lang="en-US" altLang="zh-CN" sz="1400" dirty="0" err="1"/>
              <a:t>Cahce</a:t>
            </a:r>
            <a:r>
              <a:rPr kumimoji="1" lang="zh-CN" altLang="en-US" sz="1400" dirty="0"/>
              <a:t>中数据写入到磁盘中时才会清空，</a:t>
            </a:r>
            <a:r>
              <a:rPr kumimoji="1" lang="en-US" altLang="zh-CN" sz="1400" dirty="0"/>
              <a:t>Filesystem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Cache</a:t>
            </a:r>
            <a:r>
              <a:rPr kumimoji="1" lang="zh-CN" altLang="en-US" sz="1400" dirty="0"/>
              <a:t>中数据刷盘过程称为</a:t>
            </a:r>
            <a:r>
              <a:rPr kumimoji="1" lang="en-US" altLang="zh-CN" sz="1400" dirty="0"/>
              <a:t>flush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endParaRPr kumimoji="1" lang="en-US" altLang="zh-CN" sz="800" dirty="0"/>
          </a:p>
          <a:p>
            <a:pPr>
              <a:lnSpc>
                <a:spcPct val="150000"/>
              </a:lnSpc>
            </a:pPr>
            <a:r>
              <a:rPr kumimoji="1" lang="en-US" altLang="zh-CN" sz="1400" b="1" dirty="0">
                <a:solidFill>
                  <a:srgbClr val="15A5DE"/>
                </a:solidFill>
              </a:rPr>
              <a:t>3</a:t>
            </a:r>
            <a:r>
              <a:rPr kumimoji="1" lang="zh-CN" altLang="en-US" sz="1400" b="1" dirty="0">
                <a:solidFill>
                  <a:srgbClr val="15A5DE"/>
                </a:solidFill>
              </a:rPr>
              <a:t>、</a:t>
            </a:r>
            <a:r>
              <a:rPr kumimoji="1" lang="en-US" altLang="zh-CN" sz="1400" b="1" dirty="0">
                <a:solidFill>
                  <a:srgbClr val="15A5DE"/>
                </a:solidFill>
              </a:rPr>
              <a:t>merge</a:t>
            </a:r>
            <a:r>
              <a:rPr kumimoji="1" lang="zh-CN" altLang="en-US" sz="1400" b="1" dirty="0">
                <a:solidFill>
                  <a:srgbClr val="15A5DE"/>
                </a:solidFill>
              </a:rPr>
              <a:t>：</a:t>
            </a:r>
            <a:r>
              <a:rPr lang="zh-CN" altLang="en-US" sz="1400" dirty="0"/>
              <a:t>每次</a:t>
            </a:r>
            <a:r>
              <a:rPr lang="en-US" altLang="zh-CN" sz="1400" dirty="0"/>
              <a:t>refresh</a:t>
            </a:r>
            <a:r>
              <a:rPr lang="zh-CN" altLang="en-US" sz="1400" dirty="0"/>
              <a:t>后创建一个新的段 ，这样会导致短时间内段数量暴增。而段数目太多会带来较大麻烦。 每一个段都会消耗文件句柄、内存和</a:t>
            </a:r>
            <a:r>
              <a:rPr lang="en" altLang="zh-CN" sz="1400" dirty="0" err="1"/>
              <a:t>cpu</a:t>
            </a:r>
            <a:r>
              <a:rPr lang="zh-CN" altLang="en-US" sz="1400" dirty="0"/>
              <a:t>运行周期。并且每个搜索请求都必须轮流检查每个段；因此段越多，搜索也就越慢。</a:t>
            </a:r>
            <a:r>
              <a:rPr lang="en" altLang="zh-CN" sz="1400" dirty="0"/>
              <a:t>Elasticsearch</a:t>
            </a:r>
            <a:r>
              <a:rPr lang="zh-CN" altLang="en-US" sz="1400" dirty="0"/>
              <a:t>通过在后台进行</a:t>
            </a:r>
            <a:r>
              <a:rPr lang="en" altLang="zh-CN" sz="1400" dirty="0"/>
              <a:t>Merge Segment</a:t>
            </a:r>
            <a:r>
              <a:rPr lang="zh-CN" altLang="en-US" sz="1400" dirty="0"/>
              <a:t>来解决这个问题。小的段被合并到大的段，然后这些大的段再被合并到更大的段。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0212F4-D7B8-5DEA-F59F-99EAD8AAC75B}"/>
              </a:ext>
            </a:extLst>
          </p:cNvPr>
          <p:cNvSpPr txBox="1"/>
          <p:nvPr/>
        </p:nvSpPr>
        <p:spPr>
          <a:xfrm>
            <a:off x="395926" y="5266860"/>
            <a:ext cx="5109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</a:t>
            </a:r>
            <a:r>
              <a:rPr kumimoji="1" lang="zh-CN" altLang="en-US" sz="1600" dirty="0"/>
              <a:t>、客户端向</a:t>
            </a:r>
            <a:r>
              <a:rPr kumimoji="1" lang="en-US" altLang="zh-CN" sz="1600" dirty="0"/>
              <a:t>node1</a:t>
            </a:r>
            <a:r>
              <a:rPr kumimoji="1" lang="zh-CN" altLang="en-US" sz="1600" dirty="0"/>
              <a:t>发送索引文档请求</a:t>
            </a:r>
            <a:endParaRPr kumimoji="1" lang="en-US" altLang="zh-CN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1209D1-1074-3DB5-769D-2ECFDEDD0E5E}"/>
              </a:ext>
            </a:extLst>
          </p:cNvPr>
          <p:cNvSpPr txBox="1"/>
          <p:nvPr/>
        </p:nvSpPr>
        <p:spPr>
          <a:xfrm>
            <a:off x="375347" y="5635440"/>
            <a:ext cx="720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node1</a:t>
            </a:r>
            <a:r>
              <a:rPr kumimoji="1" lang="zh-CN" altLang="en-US" sz="1600" dirty="0"/>
              <a:t> 节点根据</a:t>
            </a:r>
            <a:r>
              <a:rPr kumimoji="1" lang="en-US" altLang="zh-CN" sz="1600" dirty="0" err="1"/>
              <a:t>doc_id</a:t>
            </a:r>
            <a:r>
              <a:rPr kumimoji="1" lang="zh-CN" altLang="en-US" sz="1600" dirty="0"/>
              <a:t>确定文档属于分片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，将请求转发到</a:t>
            </a:r>
            <a:r>
              <a:rPr kumimoji="1" lang="en-US" altLang="zh-CN" sz="1600" dirty="0"/>
              <a:t>node3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7C5FF1-9C54-10B9-8611-C9989FFF0300}"/>
              </a:ext>
            </a:extLst>
          </p:cNvPr>
          <p:cNvSpPr txBox="1"/>
          <p:nvPr/>
        </p:nvSpPr>
        <p:spPr>
          <a:xfrm>
            <a:off x="375346" y="5973994"/>
            <a:ext cx="12997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3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node3</a:t>
            </a:r>
            <a:r>
              <a:rPr kumimoji="1" lang="zh-CN" altLang="en-US" sz="1600" dirty="0"/>
              <a:t>在主分片上执行请求，成功后将请求并行转发到副本分片所在节点。一旦所有副本分片都写入成功，则</a:t>
            </a:r>
            <a:r>
              <a:rPr kumimoji="1" lang="en-US" altLang="zh-CN" sz="1600" dirty="0"/>
              <a:t>node3</a:t>
            </a:r>
            <a:r>
              <a:rPr kumimoji="1" lang="zh-CN" altLang="en-US" sz="1600" dirty="0"/>
              <a:t>向协调节点返回写入成功，随后协调节点向客户端报告</a:t>
            </a:r>
            <a:r>
              <a:rPr kumimoji="1" lang="en-US" altLang="zh-CN" sz="1600" dirty="0"/>
              <a:t>doc</a:t>
            </a:r>
            <a:r>
              <a:rPr kumimoji="1" lang="zh-CN" altLang="en-US" sz="1600" dirty="0"/>
              <a:t>写入成功。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10FA94-167B-F8DC-FDAE-729776F660B2}"/>
              </a:ext>
            </a:extLst>
          </p:cNvPr>
          <p:cNvSpPr txBox="1"/>
          <p:nvPr/>
        </p:nvSpPr>
        <p:spPr>
          <a:xfrm>
            <a:off x="395926" y="4870513"/>
            <a:ext cx="5109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/>
              <a:t>写入基本流程：</a:t>
            </a:r>
            <a:endParaRPr kumimoji="1"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467232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1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写入性能优化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D64B9D-3631-BD47-B5A9-9ED06EBEEAE2}"/>
              </a:ext>
            </a:extLst>
          </p:cNvPr>
          <p:cNvSpPr txBox="1"/>
          <p:nvPr/>
        </p:nvSpPr>
        <p:spPr>
          <a:xfrm>
            <a:off x="387163" y="1291776"/>
            <a:ext cx="9181043" cy="195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1</a:t>
            </a:r>
            <a:r>
              <a:rPr kumimoji="1" lang="zh-CN" altLang="en-US" sz="2400" b="1" dirty="0"/>
              <a:t>、时序类场景结合</a:t>
            </a:r>
            <a:r>
              <a:rPr kumimoji="1" lang="en-US" altLang="zh-CN" sz="2400" b="1" dirty="0"/>
              <a:t>ILM</a:t>
            </a:r>
            <a:r>
              <a:rPr kumimoji="1" lang="zh-CN" altLang="en-US" sz="2400" b="1" dirty="0"/>
              <a:t>动态滚动索引写入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日志、监控、</a:t>
            </a:r>
            <a:r>
              <a:rPr kumimoji="1" lang="en-US" altLang="zh-CN" sz="1600" dirty="0"/>
              <a:t>APM</a:t>
            </a:r>
            <a:r>
              <a:rPr kumimoji="1" lang="zh-CN" altLang="en-US" sz="1600" dirty="0"/>
              <a:t>等场景结合</a:t>
            </a:r>
            <a:r>
              <a:rPr kumimoji="1" lang="en-US" altLang="zh-CN" sz="1600" dirty="0"/>
              <a:t>ILM+SLM</a:t>
            </a:r>
            <a:r>
              <a:rPr kumimoji="1" lang="zh-CN" altLang="en-US" sz="1600" dirty="0"/>
              <a:t>，可以控制写入索引的大小，尤其是遇到流量突增的情况，不至于出现索引容量过大影响写入性能的情况。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51EA85-CB45-2F6B-706B-C0765DC35177}"/>
              </a:ext>
            </a:extLst>
          </p:cNvPr>
          <p:cNvSpPr txBox="1"/>
          <p:nvPr/>
        </p:nvSpPr>
        <p:spPr>
          <a:xfrm>
            <a:off x="10077254" y="1287398"/>
            <a:ext cx="8842342" cy="13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2</a:t>
            </a:r>
            <a:r>
              <a:rPr kumimoji="1" lang="zh-CN" altLang="en-US" sz="2400" b="1" dirty="0"/>
              <a:t>、写入数据时不指定</a:t>
            </a:r>
            <a:r>
              <a:rPr kumimoji="1" lang="en-US" altLang="zh-CN" sz="2400" b="1" dirty="0" err="1">
                <a:solidFill>
                  <a:srgbClr val="FF0000"/>
                </a:solidFill>
              </a:rPr>
              <a:t>doc_id</a:t>
            </a:r>
            <a:r>
              <a:rPr kumimoji="1" lang="zh-CN" altLang="en-US" sz="2400" b="1" dirty="0"/>
              <a:t>，让 </a:t>
            </a:r>
            <a:r>
              <a:rPr kumimoji="1" lang="en-US" altLang="zh-CN" sz="2400" b="1" dirty="0"/>
              <a:t>ES</a:t>
            </a:r>
            <a:r>
              <a:rPr kumimoji="1" lang="zh-CN" altLang="en-US" sz="2400" b="1" dirty="0"/>
              <a:t> 自动生成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指定</a:t>
            </a:r>
            <a:r>
              <a:rPr kumimoji="1" lang="en-US" altLang="zh-CN" sz="1600" dirty="0" err="1"/>
              <a:t>doc_id</a:t>
            </a:r>
            <a:r>
              <a:rPr kumimoji="1" lang="zh-CN" altLang="en-US" sz="1600" dirty="0"/>
              <a:t>写入，会在写入前先检查该</a:t>
            </a:r>
            <a:r>
              <a:rPr kumimoji="1" lang="en-US" altLang="zh-CN" sz="1600" dirty="0"/>
              <a:t>doc</a:t>
            </a:r>
            <a:r>
              <a:rPr kumimoji="1" lang="zh-CN" altLang="en-US" sz="1600" dirty="0"/>
              <a:t>是否存在，因此对</a:t>
            </a:r>
            <a:r>
              <a:rPr kumimoji="1" lang="en-US" altLang="zh-CN" sz="1600" dirty="0"/>
              <a:t>load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IO</a:t>
            </a:r>
            <a:r>
              <a:rPr kumimoji="1" lang="zh-CN" altLang="en-US" sz="1600" dirty="0"/>
              <a:t>的消耗比较大，比不指定</a:t>
            </a:r>
            <a:r>
              <a:rPr kumimoji="1" lang="en-US" altLang="zh-CN" sz="1600" dirty="0" err="1"/>
              <a:t>doc_id</a:t>
            </a:r>
            <a:r>
              <a:rPr kumimoji="1" lang="zh-CN" altLang="en-US" sz="1600" dirty="0"/>
              <a:t>写入性能下降</a:t>
            </a:r>
            <a:r>
              <a:rPr kumimoji="1" lang="en-US" altLang="zh-CN" sz="1600" dirty="0"/>
              <a:t>30%</a:t>
            </a:r>
            <a:r>
              <a:rPr kumimoji="1" lang="zh-CN" altLang="en-US" sz="1600" dirty="0"/>
              <a:t>左右。</a:t>
            </a:r>
            <a:endParaRPr kumimoji="1" lang="en-US" altLang="zh-CN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944ACB-4B4B-9228-C3A0-0FD6ACA7C776}"/>
              </a:ext>
            </a:extLst>
          </p:cNvPr>
          <p:cNvSpPr txBox="1"/>
          <p:nvPr/>
        </p:nvSpPr>
        <p:spPr>
          <a:xfrm>
            <a:off x="446178" y="4705752"/>
            <a:ext cx="8945373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3</a:t>
            </a:r>
            <a:r>
              <a:rPr kumimoji="1" lang="zh-CN" altLang="en-US" sz="2400" b="1" dirty="0"/>
              <a:t>、开启</a:t>
            </a:r>
            <a:r>
              <a:rPr kumimoji="1" lang="en-US" altLang="zh-CN" sz="2400" b="1" dirty="0" err="1">
                <a:solidFill>
                  <a:srgbClr val="FF0000"/>
                </a:solidFill>
              </a:rPr>
              <a:t>bulk_routing</a:t>
            </a:r>
            <a:r>
              <a:rPr kumimoji="1" lang="zh-CN" altLang="en-US" sz="2400" b="1" dirty="0"/>
              <a:t>，将请求转发到较少的分片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在多分片</a:t>
            </a:r>
            <a:r>
              <a:rPr kumimoji="1" lang="en-US" altLang="zh-CN" sz="1600" dirty="0"/>
              <a:t>bulk</a:t>
            </a:r>
            <a:r>
              <a:rPr kumimoji="1" lang="zh-CN" altLang="en-US" sz="1600" dirty="0"/>
              <a:t>写入场景，通过</a:t>
            </a:r>
            <a:r>
              <a:rPr kumimoji="1" lang="en-US" altLang="zh-CN" sz="1600" dirty="0"/>
              <a:t>routing</a:t>
            </a:r>
            <a:r>
              <a:rPr kumimoji="1" lang="zh-CN" altLang="en-US" sz="1600" dirty="0"/>
              <a:t>的方式实现一个</a:t>
            </a:r>
            <a:r>
              <a:rPr kumimoji="1" lang="en-US" altLang="zh-CN" sz="1600" dirty="0"/>
              <a:t>bulk</a:t>
            </a:r>
            <a:r>
              <a:rPr kumimoji="1" lang="zh-CN" altLang="en-US" sz="1600" dirty="0"/>
              <a:t>只写到一个分片，降低网络开销、提升数据节点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使用率，避免长尾分片影响整个</a:t>
            </a:r>
            <a:r>
              <a:rPr kumimoji="1" lang="en-US" altLang="zh-CN" sz="1600" dirty="0"/>
              <a:t>bulk</a:t>
            </a:r>
            <a:r>
              <a:rPr kumimoji="1" lang="zh-CN" altLang="en-US" sz="1600" dirty="0"/>
              <a:t>请求。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开启</a:t>
            </a:r>
            <a:r>
              <a:rPr kumimoji="1" lang="en-US" altLang="zh-CN" sz="1600" dirty="0" err="1">
                <a:hlinkClick r:id="rId2"/>
              </a:rPr>
              <a:t>bulk_routing</a:t>
            </a:r>
            <a:r>
              <a:rPr kumimoji="1" lang="zh-CN" altLang="en-US" sz="1600" dirty="0"/>
              <a:t>可提升性能</a:t>
            </a:r>
            <a:r>
              <a:rPr kumimoji="1" lang="en-US" altLang="zh-CN" sz="1600" dirty="0"/>
              <a:t>25%</a:t>
            </a:r>
            <a:r>
              <a:rPr kumimoji="1" lang="zh-CN" altLang="en-US" sz="1600" dirty="0"/>
              <a:t>左右（节点个数越多、写入峰值越高，性能提升越明显）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rgbClr val="15A5DE"/>
              </a:solidFill>
              <a:hlinkClick r:id="rId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15A5DE"/>
                </a:solidFill>
                <a:hlinkClick r:id="rId2"/>
              </a:rPr>
              <a:t>https://cloud.tencent.com/document/product/845/55434</a:t>
            </a:r>
            <a:endParaRPr kumimoji="1" lang="en-US" altLang="zh-CN" sz="1600" dirty="0">
              <a:solidFill>
                <a:srgbClr val="15A5DE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800" dirty="0">
              <a:solidFill>
                <a:srgbClr val="15A5DE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15A5DE"/>
                </a:solidFill>
              </a:rPr>
              <a:t>PUT my-index/_settings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15A5DE"/>
                </a:solidFill>
              </a:rPr>
              <a:t>{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15A5DE"/>
                </a:solidFill>
              </a:rPr>
              <a:t>  </a:t>
            </a:r>
            <a:r>
              <a:rPr kumimoji="1" lang="zh-CN" altLang="en-US" sz="1600" dirty="0">
                <a:solidFill>
                  <a:srgbClr val="15A5DE"/>
                </a:solidFill>
              </a:rPr>
              <a:t>  </a:t>
            </a:r>
            <a:r>
              <a:rPr kumimoji="1" lang="en-US" altLang="zh-CN" sz="1600" dirty="0">
                <a:solidFill>
                  <a:srgbClr val="15A5DE"/>
                </a:solidFill>
              </a:rPr>
              <a:t>"</a:t>
            </a:r>
            <a:r>
              <a:rPr kumimoji="1" lang="en-US" altLang="zh-CN" sz="1600" dirty="0" err="1">
                <a:solidFill>
                  <a:srgbClr val="15A5DE"/>
                </a:solidFill>
              </a:rPr>
              <a:t>index.bulk_routing.enabled</a:t>
            </a:r>
            <a:r>
              <a:rPr kumimoji="1" lang="en-US" altLang="zh-CN" sz="1600" dirty="0">
                <a:solidFill>
                  <a:srgbClr val="15A5DE"/>
                </a:solidFill>
              </a:rPr>
              <a:t>": true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15A5DE"/>
                </a:solidFill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C4473B-53AA-EB10-E180-0524B262686C}"/>
              </a:ext>
            </a:extLst>
          </p:cNvPr>
          <p:cNvSpPr txBox="1"/>
          <p:nvPr/>
        </p:nvSpPr>
        <p:spPr>
          <a:xfrm>
            <a:off x="10095445" y="4705752"/>
            <a:ext cx="8842342" cy="13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4</a:t>
            </a:r>
            <a:r>
              <a:rPr kumimoji="1" lang="zh-CN" altLang="en-US" sz="2400" b="1" dirty="0"/>
              <a:t>、规模较大集群，提前创建好索引，使用固定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Index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mapping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集群规模较大，通常索引容量、分片总数都会比较大，由于在创建索引和更新</a:t>
            </a:r>
            <a:r>
              <a:rPr kumimoji="1" lang="en-US" altLang="zh-CN" sz="1600" dirty="0"/>
              <a:t>mapping</a:t>
            </a:r>
            <a:r>
              <a:rPr kumimoji="1" lang="zh-CN" altLang="en-US" sz="1600" dirty="0"/>
              <a:t>时涉及到元数据更新，因此会短暂阻塞写入，从而影响写入的整体吞吐量。</a:t>
            </a:r>
            <a:endParaRPr kumimoji="1" lang="en-US" altLang="zh-CN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2AC822-BAC9-454F-31C6-726B55E4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806" y="6336325"/>
            <a:ext cx="7772400" cy="26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85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1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写入性能优化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D64B9D-3631-BD47-B5A9-9ED06EBEEAE2}"/>
              </a:ext>
            </a:extLst>
          </p:cNvPr>
          <p:cNvSpPr txBox="1"/>
          <p:nvPr/>
        </p:nvSpPr>
        <p:spPr>
          <a:xfrm>
            <a:off x="330602" y="1332891"/>
            <a:ext cx="9181043" cy="13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5</a:t>
            </a:r>
            <a:r>
              <a:rPr kumimoji="1" lang="zh-CN" altLang="en-US" sz="2400" b="1" dirty="0"/>
              <a:t>、数据实时性要求不高的场景， </a:t>
            </a:r>
            <a:r>
              <a:rPr kumimoji="1" lang="en-US" altLang="zh-CN" sz="2400" b="1" dirty="0" err="1">
                <a:solidFill>
                  <a:srgbClr val="FF0000"/>
                </a:solidFill>
              </a:rPr>
              <a:t>refresh_interval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设置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30s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目的是减少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文件的创建，以及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文件的合并次数，从而降低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IO</a:t>
            </a:r>
            <a:r>
              <a:rPr kumimoji="1" lang="zh-CN" altLang="en-US" sz="1600" dirty="0"/>
              <a:t>的开销，保障写入性能。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51EA85-CB45-2F6B-706B-C0765DC35177}"/>
              </a:ext>
            </a:extLst>
          </p:cNvPr>
          <p:cNvSpPr txBox="1"/>
          <p:nvPr/>
        </p:nvSpPr>
        <p:spPr>
          <a:xfrm>
            <a:off x="251004" y="3793229"/>
            <a:ext cx="10107326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7</a:t>
            </a:r>
            <a:r>
              <a:rPr kumimoji="1" lang="zh-CN" altLang="en-US" sz="2400" b="1" dirty="0"/>
              <a:t>、使用</a:t>
            </a:r>
            <a:r>
              <a:rPr kumimoji="1" lang="en-US" altLang="zh-CN" sz="2400" b="1" dirty="0"/>
              <a:t>bulk</a:t>
            </a:r>
            <a:r>
              <a:rPr kumimoji="1" lang="zh-CN" altLang="en-US" sz="2400" b="1" dirty="0"/>
              <a:t> 接口批量写入数据，每次 </a:t>
            </a:r>
            <a:r>
              <a:rPr kumimoji="1" lang="en-US" altLang="zh-CN" sz="2400" b="1" dirty="0"/>
              <a:t>bulk</a:t>
            </a:r>
            <a:r>
              <a:rPr kumimoji="1" lang="zh-CN" altLang="en-US" sz="2400" b="1" dirty="0"/>
              <a:t> 数据量大小在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10M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400" b="1" dirty="0"/>
              <a:t>左右</a:t>
            </a:r>
            <a:endParaRPr kumimoji="1" lang="en-US" altLang="zh-CN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944ACB-4B4B-9228-C3A0-0FD6ACA7C776}"/>
              </a:ext>
            </a:extLst>
          </p:cNvPr>
          <p:cNvSpPr txBox="1"/>
          <p:nvPr/>
        </p:nvSpPr>
        <p:spPr>
          <a:xfrm>
            <a:off x="9858510" y="1329220"/>
            <a:ext cx="918104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6</a:t>
            </a:r>
            <a:r>
              <a:rPr kumimoji="1" lang="zh-CN" altLang="en-US" sz="2400" b="1" dirty="0"/>
              <a:t>、追求写入性能的场景，可以将正在写入的索引设置为单副本，写入完成后打开副本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在通常是在快速导数据的场景，如通过</a:t>
            </a:r>
            <a:r>
              <a:rPr kumimoji="1" lang="en-US" altLang="zh-CN" sz="1600" dirty="0"/>
              <a:t>Logstash</a:t>
            </a:r>
            <a:r>
              <a:rPr kumimoji="1" lang="zh-CN" altLang="en-US" sz="1600" dirty="0"/>
              <a:t>做数据迁移，或者通过</a:t>
            </a:r>
            <a:r>
              <a:rPr kumimoji="1" lang="en-US" altLang="zh-CN" sz="1600" dirty="0"/>
              <a:t>Reindex</a:t>
            </a:r>
            <a:r>
              <a:rPr kumimoji="1" lang="zh-CN" altLang="en-US" sz="1600" dirty="0"/>
              <a:t>做索引重建，由于已经有了一份原始数据，因此不必担心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副本索引数据丢失问题。</a:t>
            </a:r>
            <a:endParaRPr kumimoji="1" lang="en-US" altLang="zh-CN" sz="1600" dirty="0">
              <a:solidFill>
                <a:srgbClr val="15A5DE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C4473B-53AA-EB10-E180-0524B262686C}"/>
              </a:ext>
            </a:extLst>
          </p:cNvPr>
          <p:cNvSpPr txBox="1"/>
          <p:nvPr/>
        </p:nvSpPr>
        <p:spPr>
          <a:xfrm>
            <a:off x="9858509" y="3882126"/>
            <a:ext cx="9181043" cy="13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8</a:t>
            </a:r>
            <a:r>
              <a:rPr kumimoji="1" lang="zh-CN" altLang="en-US" sz="2400" b="1" dirty="0"/>
              <a:t>、提前设置好</a:t>
            </a:r>
            <a:r>
              <a:rPr kumimoji="1" lang="en-US" altLang="zh-CN" sz="2400" b="1" dirty="0"/>
              <a:t>Mapping</a:t>
            </a:r>
            <a:r>
              <a:rPr kumimoji="1" lang="zh-CN" altLang="en-US" sz="2400" b="1" dirty="0"/>
              <a:t>，并减少索引字段数量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对于明确不会参与检索的字段（尤其是</a:t>
            </a:r>
            <a:r>
              <a:rPr kumimoji="1" lang="en-US" altLang="zh-CN" sz="1600" dirty="0"/>
              <a:t>binary</a:t>
            </a:r>
            <a:r>
              <a:rPr kumimoji="1" lang="zh-CN" altLang="en-US" sz="1600" dirty="0"/>
              <a:t>字段和超长的</a:t>
            </a:r>
            <a:r>
              <a:rPr kumimoji="1" lang="en-US" altLang="zh-CN" sz="1600" dirty="0"/>
              <a:t>text</a:t>
            </a:r>
            <a:r>
              <a:rPr kumimoji="1" lang="zh-CN" altLang="en-US" sz="1600" dirty="0"/>
              <a:t>字段），</a:t>
            </a:r>
            <a:r>
              <a:rPr kumimoji="1" lang="en-US" altLang="zh-CN" sz="1600" dirty="0"/>
              <a:t>index</a:t>
            </a:r>
            <a:r>
              <a:rPr kumimoji="1" lang="zh-CN" altLang="en-US" sz="1600" dirty="0"/>
              <a:t>属性设置为</a:t>
            </a:r>
            <a:r>
              <a:rPr kumimoji="1" lang="en-US" altLang="zh-CN" sz="1600" dirty="0" err="1"/>
              <a:t>not_analyzed</a:t>
            </a:r>
            <a:r>
              <a:rPr kumimoji="1" lang="zh-CN" altLang="en-US" sz="1600" dirty="0"/>
              <a:t>或</a:t>
            </a:r>
            <a:r>
              <a:rPr kumimoji="1" lang="en-US" altLang="zh-CN" sz="1600" dirty="0"/>
              <a:t>no</a:t>
            </a:r>
            <a:r>
              <a:rPr kumimoji="1" lang="zh-CN" altLang="en-US" sz="1600" dirty="0"/>
              <a:t>，即对字段不分词或不索引，减少不必要运算，降低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开销。</a:t>
            </a:r>
            <a:endParaRPr kumimoji="1"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F8A1D4-C92D-DDB1-5609-29438FFC8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336" y="5432612"/>
            <a:ext cx="5528731" cy="41622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EB4397-886A-A647-13CC-F20D3349C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78" y="5753195"/>
            <a:ext cx="7844063" cy="35946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C29DF86-8EDB-8DA3-8A77-5D7FA0986416}"/>
              </a:ext>
            </a:extLst>
          </p:cNvPr>
          <p:cNvSpPr txBox="1"/>
          <p:nvPr/>
        </p:nvSpPr>
        <p:spPr>
          <a:xfrm>
            <a:off x="497992" y="4690874"/>
            <a:ext cx="90840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一次</a:t>
            </a:r>
            <a:r>
              <a:rPr kumimoji="1" lang="en-US" altLang="zh-CN" sz="1600" dirty="0"/>
              <a:t>bulk</a:t>
            </a:r>
            <a:r>
              <a:rPr kumimoji="1" lang="zh-CN" altLang="en-US" sz="1600" dirty="0"/>
              <a:t>建议控制在</a:t>
            </a:r>
            <a:r>
              <a:rPr kumimoji="1" lang="en-US" altLang="zh-CN" sz="1600" dirty="0"/>
              <a:t>10-15MB</a:t>
            </a:r>
            <a:r>
              <a:rPr kumimoji="1" lang="zh-CN" altLang="en-US" sz="1600" dirty="0"/>
              <a:t>，以一条</a:t>
            </a:r>
            <a:r>
              <a:rPr kumimoji="1" lang="en-US" altLang="zh-CN" sz="1600" dirty="0"/>
              <a:t>doc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1k</a:t>
            </a:r>
            <a:r>
              <a:rPr kumimoji="1" lang="zh-CN" altLang="en-US" sz="1600" dirty="0"/>
              <a:t>测算，一次</a:t>
            </a:r>
            <a:r>
              <a:rPr kumimoji="1" lang="en-US" altLang="zh-CN" sz="1600" dirty="0"/>
              <a:t>bulk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doc</a:t>
            </a:r>
            <a:r>
              <a:rPr kumimoji="1" lang="zh-CN" altLang="en-US" sz="1600" dirty="0"/>
              <a:t>数量差不多在</a:t>
            </a:r>
            <a:r>
              <a:rPr kumimoji="1" lang="en-US" altLang="zh-CN" sz="1600" dirty="0"/>
              <a:t>1w-2w</a:t>
            </a:r>
            <a:r>
              <a:rPr kumimoji="1" lang="zh-CN" altLang="en-US" sz="1600" dirty="0"/>
              <a:t>之间。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GET</a:t>
            </a:r>
            <a:r>
              <a:rPr lang="en" altLang="zh-CN" sz="1600" dirty="0"/>
              <a:t>_</a:t>
            </a:r>
            <a:r>
              <a:rPr lang="en" altLang="zh-CN" sz="1600" dirty="0" err="1"/>
              <a:t>tasks?detailed</a:t>
            </a:r>
            <a:r>
              <a:rPr lang="en" altLang="zh-CN" sz="1600" dirty="0"/>
              <a:t>=</a:t>
            </a:r>
            <a:r>
              <a:rPr lang="en" altLang="zh-CN" sz="1600" dirty="0" err="1"/>
              <a:t>true&amp;human&amp;group_by</a:t>
            </a:r>
            <a:r>
              <a:rPr lang="en" altLang="zh-CN" sz="1600" dirty="0"/>
              <a:t>=</a:t>
            </a:r>
            <a:r>
              <a:rPr lang="en" altLang="zh-CN" sz="1600" dirty="0" err="1"/>
              <a:t>parents&amp;actions</a:t>
            </a:r>
            <a:r>
              <a:rPr lang="en" altLang="zh-CN" sz="1600" dirty="0"/>
              <a:t>=</a:t>
            </a:r>
            <a:r>
              <a:rPr lang="en" altLang="zh-CN" sz="1600" dirty="0" err="1"/>
              <a:t>indices:data</a:t>
            </a:r>
            <a:r>
              <a:rPr lang="en" altLang="zh-CN" sz="1600" dirty="0"/>
              <a:t>/write/bulk</a:t>
            </a:r>
            <a:endParaRPr kumimoji="1" lang="en-US" altLang="zh-CN" sz="1600" dirty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011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0">
            <a:extLst>
              <a:ext uri="{FF2B5EF4-FFF2-40B4-BE49-F238E27FC236}">
                <a16:creationId xmlns:a16="http://schemas.microsoft.com/office/drawing/2014/main" id="{CA6B15CF-4B4E-49DE-8DFD-1B2D1850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7" y="3098310"/>
            <a:ext cx="5360442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Part1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：腾讯云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产品介绍</a:t>
            </a:r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id="{61AC2B36-CA9A-4521-AC72-143609AEF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6" y="4148285"/>
            <a:ext cx="6232475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Part2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集群容量及索引规划</a:t>
            </a:r>
          </a:p>
        </p:txBody>
      </p:sp>
      <p:sp>
        <p:nvSpPr>
          <p:cNvPr id="23" name="矩形 10">
            <a:extLst>
              <a:ext uri="{FF2B5EF4-FFF2-40B4-BE49-F238E27FC236}">
                <a16:creationId xmlns:a16="http://schemas.microsoft.com/office/drawing/2014/main" id="{6610AA0D-E137-412D-8E7B-78E31722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7" y="5273263"/>
            <a:ext cx="5796459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Part3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集群读写性能优化</a:t>
            </a: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916ACBB1-F1A5-4E8B-973A-006D503EB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4" y="6398241"/>
            <a:ext cx="5796459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Part4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集群运维经验分享</a:t>
            </a:r>
            <a:endParaRPr lang="zh-CN" altLang="en-US" sz="1984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5BD111-B065-4F49-AC1C-4C6234C50A13}"/>
              </a:ext>
            </a:extLst>
          </p:cNvPr>
          <p:cNvSpPr txBox="1"/>
          <p:nvPr/>
        </p:nvSpPr>
        <p:spPr>
          <a:xfrm>
            <a:off x="2160059" y="4593289"/>
            <a:ext cx="2800767" cy="79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103" dirty="0"/>
              <a:t>目录概要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B834BE3-49B0-4E73-A1D4-1D7C48EED540}"/>
              </a:ext>
            </a:extLst>
          </p:cNvPr>
          <p:cNvSpPr/>
          <p:nvPr/>
        </p:nvSpPr>
        <p:spPr>
          <a:xfrm>
            <a:off x="5722456" y="3046770"/>
            <a:ext cx="9036532" cy="5635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05"/>
          </a:p>
        </p:txBody>
      </p:sp>
    </p:spTree>
    <p:extLst>
      <p:ext uri="{BB962C8B-B14F-4D97-AF65-F5344CB8AC3E}">
        <p14:creationId xmlns:p14="http://schemas.microsoft.com/office/powerpoint/2010/main" val="89380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2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检索流程剖析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4A318D-ACB7-5F31-8354-79AE0ABC5E87}"/>
              </a:ext>
            </a:extLst>
          </p:cNvPr>
          <p:cNvSpPr txBox="1"/>
          <p:nvPr/>
        </p:nvSpPr>
        <p:spPr>
          <a:xfrm>
            <a:off x="391825" y="6805056"/>
            <a:ext cx="10662324" cy="264001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查询基本流程：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、客户端发送检索请求到协调节点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</a:t>
            </a:r>
            <a:r>
              <a:rPr lang="zh-CN" altLang="en-US" sz="1600" dirty="0"/>
              <a:t>、协调节点将查询请求发送给索引中每一个分片（主副本分片轮询选其中一个）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3</a:t>
            </a:r>
            <a:r>
              <a:rPr lang="zh-CN" altLang="en-US" sz="1600" dirty="0"/>
              <a:t>、分片在本地执行搜索并构建一个匹配文档的队列，并将该检索结果排序后的</a:t>
            </a:r>
            <a:r>
              <a:rPr lang="en-US" altLang="zh-CN" sz="1600" dirty="0" err="1"/>
              <a:t>doc_id</a:t>
            </a:r>
            <a:r>
              <a:rPr lang="zh-CN" altLang="en-US" sz="1600" dirty="0"/>
              <a:t>列表返回给协调节点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4</a:t>
            </a:r>
            <a:r>
              <a:rPr lang="zh-CN" altLang="en-US" sz="1600" dirty="0"/>
              <a:t>、协调节点在本地构建一个全局排序后的</a:t>
            </a:r>
            <a:r>
              <a:rPr lang="en-US" altLang="zh-CN" sz="1600" dirty="0" err="1"/>
              <a:t>doc_id</a:t>
            </a:r>
            <a:r>
              <a:rPr lang="zh-CN" altLang="en-US" sz="1600" dirty="0"/>
              <a:t>队列，并取前</a:t>
            </a:r>
            <a:r>
              <a:rPr lang="en-US" altLang="zh-CN" sz="1600" dirty="0" err="1"/>
              <a:t>from+size</a:t>
            </a:r>
            <a:r>
              <a:rPr lang="zh-CN" altLang="en-US" sz="1600" dirty="0"/>
              <a:t>条</a:t>
            </a:r>
            <a:r>
              <a:rPr lang="en-US" altLang="zh-CN" sz="1600" dirty="0" err="1"/>
              <a:t>doc_id</a:t>
            </a:r>
            <a:r>
              <a:rPr lang="zh-CN" altLang="en-US" sz="1600" dirty="0"/>
              <a:t>，发送给对应的分片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5</a:t>
            </a:r>
            <a:r>
              <a:rPr lang="zh-CN" altLang="en-US" sz="1600" dirty="0"/>
              <a:t>、对应分片再根据具体的</a:t>
            </a:r>
            <a:r>
              <a:rPr lang="en-US" altLang="zh-CN" sz="1600" dirty="0" err="1"/>
              <a:t>doc_id</a:t>
            </a:r>
            <a:r>
              <a:rPr lang="zh-CN" altLang="en-US" sz="1600" dirty="0"/>
              <a:t>值在本地查询到</a:t>
            </a:r>
            <a:r>
              <a:rPr lang="en-US" altLang="zh-CN" sz="1600" dirty="0" err="1"/>
              <a:t>docment</a:t>
            </a:r>
            <a:r>
              <a:rPr lang="zh-CN" altLang="en-US" sz="1600" dirty="0"/>
              <a:t>后将完整数据返回给协调阶段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6</a:t>
            </a:r>
            <a:r>
              <a:rPr lang="zh-CN" altLang="en-US" sz="1600" dirty="0"/>
              <a:t>、协调阶段最终将查询结果返回给客户端</a:t>
            </a:r>
            <a:endParaRPr lang="en-US" altLang="zh-CN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1F081A-59BE-7D26-1B8D-ACD80FD2C3B6}"/>
              </a:ext>
            </a:extLst>
          </p:cNvPr>
          <p:cNvSpPr txBox="1"/>
          <p:nvPr/>
        </p:nvSpPr>
        <p:spPr>
          <a:xfrm>
            <a:off x="11285479" y="1577950"/>
            <a:ext cx="7983278" cy="16243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关键步骤拆解：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800" b="1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rgbClr val="15A5DE"/>
                </a:solidFill>
              </a:rPr>
              <a:t>Query</a:t>
            </a:r>
            <a:r>
              <a:rPr lang="zh-CN" altLang="en-US" sz="1600" b="1" dirty="0">
                <a:solidFill>
                  <a:srgbClr val="15A5DE"/>
                </a:solidFill>
              </a:rPr>
              <a:t> </a:t>
            </a:r>
            <a:r>
              <a:rPr lang="en-US" altLang="zh-CN" sz="1600" b="1" dirty="0">
                <a:solidFill>
                  <a:srgbClr val="15A5DE"/>
                </a:solidFill>
              </a:rPr>
              <a:t>Phase</a:t>
            </a:r>
            <a:r>
              <a:rPr lang="zh-CN" altLang="en-US" sz="1600" b="1" dirty="0">
                <a:solidFill>
                  <a:srgbClr val="15A5DE"/>
                </a:solidFill>
              </a:rPr>
              <a:t>：</a:t>
            </a:r>
            <a:r>
              <a:rPr lang="zh-CN" altLang="en-US" sz="1600" dirty="0"/>
              <a:t>在每个分片上查询到匹配的</a:t>
            </a:r>
            <a:r>
              <a:rPr lang="en-US" altLang="zh-CN" sz="1600" dirty="0" err="1"/>
              <a:t>DocID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8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rgbClr val="15A5DE"/>
                </a:solidFill>
              </a:rPr>
              <a:t>Fetch Phase</a:t>
            </a:r>
            <a:r>
              <a:rPr lang="zh-CN" altLang="en-US" sz="1600" b="1" dirty="0">
                <a:solidFill>
                  <a:srgbClr val="15A5DE"/>
                </a:solidFill>
              </a:rPr>
              <a:t>：</a:t>
            </a:r>
            <a:r>
              <a:rPr lang="zh-CN" altLang="en-US" sz="1600" dirty="0"/>
              <a:t>根据查询到的</a:t>
            </a:r>
            <a:r>
              <a:rPr lang="en-US" altLang="zh-CN" sz="1600" dirty="0" err="1"/>
              <a:t>DocID</a:t>
            </a:r>
            <a:r>
              <a:rPr lang="zh-CN" altLang="en-US" sz="1600" dirty="0"/>
              <a:t>检索具体的完整文档</a:t>
            </a:r>
            <a:endParaRPr lang="en-US" altLang="zh-CN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9D4A73-C42F-5567-40C1-DCA3F7CA0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479" y="3566390"/>
            <a:ext cx="7983279" cy="60249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80C819-F69F-1133-DE3A-7BF7A22A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19" y="1461317"/>
            <a:ext cx="10799642" cy="52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1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2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查询性能优化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D64B9D-3631-BD47-B5A9-9ED06EBEEAE2}"/>
              </a:ext>
            </a:extLst>
          </p:cNvPr>
          <p:cNvSpPr txBox="1"/>
          <p:nvPr/>
        </p:nvSpPr>
        <p:spPr>
          <a:xfrm>
            <a:off x="399722" y="1493691"/>
            <a:ext cx="10112429" cy="171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1</a:t>
            </a:r>
            <a:r>
              <a:rPr kumimoji="1" lang="zh-CN" altLang="en-US" sz="2400" b="1" dirty="0"/>
              <a:t>、减少长文本模糊匹配，降低</a:t>
            </a:r>
            <a:r>
              <a:rPr kumimoji="1" lang="en-US" altLang="zh-CN" sz="2400" b="1" dirty="0"/>
              <a:t>CPU</a:t>
            </a:r>
            <a:r>
              <a:rPr kumimoji="1" lang="zh-CN" altLang="en-US" sz="2400" b="1" dirty="0"/>
              <a:t>大量分词上的开销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长文本全文查询由于在查询时需要进行分词处理，因此在查询并发较大的情况下，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 err="1"/>
              <a:t>cpu</a:t>
            </a:r>
            <a:r>
              <a:rPr kumimoji="1" lang="zh-CN" altLang="en-US" sz="1600" dirty="0"/>
              <a:t>会先于</a:t>
            </a:r>
            <a:r>
              <a:rPr kumimoji="1" lang="en-US" altLang="zh-CN" sz="1600" dirty="0"/>
              <a:t>IO</a:t>
            </a:r>
            <a:r>
              <a:rPr kumimoji="1" lang="zh-CN" altLang="en-US" sz="1600" dirty="0"/>
              <a:t>被打满，从而出现大量的查询拒绝。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某教育类大客户踩坑问题记录：</a:t>
            </a:r>
            <a:r>
              <a:rPr kumimoji="1" lang="en" altLang="zh-CN" sz="1600" dirty="0">
                <a:hlinkClick r:id="rId2"/>
              </a:rPr>
              <a:t>https://cloud.tencent.com/developer/article/1837626</a:t>
            </a:r>
            <a:endParaRPr kumimoji="1" lang="en" altLang="zh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E6FA92-2F39-F49A-16BE-D840562D8346}"/>
              </a:ext>
            </a:extLst>
          </p:cNvPr>
          <p:cNvSpPr txBox="1"/>
          <p:nvPr/>
        </p:nvSpPr>
        <p:spPr>
          <a:xfrm>
            <a:off x="10568219" y="1493691"/>
            <a:ext cx="7965650" cy="134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2</a:t>
            </a:r>
            <a:r>
              <a:rPr kumimoji="1" lang="zh-CN" altLang="en-US" sz="2400" b="1" dirty="0"/>
              <a:t>、设置多副本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提高并发</a:t>
            </a:r>
            <a:r>
              <a:rPr kumimoji="1" lang="zh-CN" altLang="en-US" sz="2400" b="1" dirty="0"/>
              <a:t>和均衡单节点压力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Search</a:t>
            </a:r>
            <a:r>
              <a:rPr kumimoji="1" lang="zh-CN" altLang="en-US" sz="1600" dirty="0"/>
              <a:t>查询请求是从索引的主副本分片中随机选择一个分片进行查询，因此多个副本可以充分利用多节点性能，避免 单节点压力过大导致整体性能下降。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BCFC5-19C0-F5E7-62B5-04E8A9DA9807}"/>
              </a:ext>
            </a:extLst>
          </p:cNvPr>
          <p:cNvSpPr txBox="1"/>
          <p:nvPr/>
        </p:nvSpPr>
        <p:spPr>
          <a:xfrm>
            <a:off x="399722" y="3824876"/>
            <a:ext cx="1001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3</a:t>
            </a:r>
            <a:r>
              <a:rPr kumimoji="1" lang="zh-CN" altLang="en-US" sz="2400" b="1" dirty="0"/>
              <a:t>、使用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SSD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硬盘</a:t>
            </a:r>
            <a:r>
              <a:rPr kumimoji="1" lang="zh-CN" altLang="en-US" sz="2400" b="1" dirty="0"/>
              <a:t>，读多写少场景比高性能云盘性能提升明显</a:t>
            </a:r>
            <a:endParaRPr kumimoji="1" lang="en-US" altLang="zh-CN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DED677-D2C7-E084-1FDB-ADA771646672}"/>
              </a:ext>
            </a:extLst>
          </p:cNvPr>
          <p:cNvSpPr txBox="1"/>
          <p:nvPr/>
        </p:nvSpPr>
        <p:spPr>
          <a:xfrm>
            <a:off x="10568218" y="3662866"/>
            <a:ext cx="847224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4</a:t>
            </a:r>
            <a:r>
              <a:rPr kumimoji="1" lang="zh-CN" altLang="en-US" sz="2400" b="1" dirty="0"/>
              <a:t>、频繁更新的索引要定期执行</a:t>
            </a:r>
            <a:r>
              <a:rPr kumimoji="1" lang="en-US" altLang="zh-CN" sz="2400" b="1" dirty="0" err="1">
                <a:solidFill>
                  <a:srgbClr val="FF0000"/>
                </a:solidFill>
              </a:rPr>
              <a:t>ForceMerge</a:t>
            </a:r>
            <a:r>
              <a:rPr kumimoji="1" lang="zh-CN" altLang="en-US" sz="2400" b="1" dirty="0"/>
              <a:t>，降低查询时</a:t>
            </a:r>
            <a:r>
              <a:rPr kumimoji="1" lang="en-US" altLang="zh-CN" sz="2400" b="1" dirty="0"/>
              <a:t>Segment</a:t>
            </a:r>
            <a:r>
              <a:rPr kumimoji="1" lang="zh-CN" altLang="en-US" sz="2400" b="1" dirty="0"/>
              <a:t>文件的遍历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频繁更新的索引会产生大量的</a:t>
            </a:r>
            <a:r>
              <a:rPr kumimoji="1" lang="en-US" altLang="zh-CN" sz="1600" dirty="0" err="1"/>
              <a:t>soft_deleted</a:t>
            </a:r>
            <a:r>
              <a:rPr kumimoji="1" lang="zh-CN" altLang="en-US" sz="1600" dirty="0"/>
              <a:t>文档，既占用磁盘空间，还会消耗查询性能，建议在低峰期定期执行</a:t>
            </a:r>
            <a:r>
              <a:rPr kumimoji="1" lang="en-US" altLang="zh-CN" sz="1600" dirty="0">
                <a:hlinkClick r:id="rId3"/>
              </a:rPr>
              <a:t>ForceMerge</a:t>
            </a:r>
            <a:r>
              <a:rPr kumimoji="1" lang="zh-CN" altLang="en-US" sz="1600" dirty="0"/>
              <a:t>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lang="en" altLang="zh-CN" sz="1600" dirty="0">
              <a:solidFill>
                <a:srgbClr val="15A5DE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7AE827-398D-8CBE-E788-1DD264DEE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53" y="4556741"/>
            <a:ext cx="7286996" cy="4367762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9A89FF83-D822-43CC-5401-7F34185FB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219" y="5928033"/>
            <a:ext cx="3960299" cy="26810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9B56CE-BCF0-CC67-782B-1018FFD5CF13}"/>
              </a:ext>
            </a:extLst>
          </p:cNvPr>
          <p:cNvSpPr txBox="1"/>
          <p:nvPr/>
        </p:nvSpPr>
        <p:spPr>
          <a:xfrm>
            <a:off x="14593464" y="5913519"/>
            <a:ext cx="4446996" cy="16927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" sz="1800" b="1" dirty="0">
                <a:solidFill>
                  <a:srgbClr val="15A5DE"/>
                </a:solidFill>
              </a:rPr>
              <a:t>执行</a:t>
            </a:r>
            <a:r>
              <a:rPr lang="en-US" altLang="zh-CN" sz="1800" b="1" dirty="0" err="1">
                <a:solidFill>
                  <a:srgbClr val="15A5DE"/>
                </a:solidFill>
              </a:rPr>
              <a:t>forcemerage</a:t>
            </a:r>
            <a:r>
              <a:rPr lang="zh-CN" altLang="en-US" sz="1800" b="1" dirty="0">
                <a:solidFill>
                  <a:srgbClr val="15A5DE"/>
                </a:solidFill>
              </a:rPr>
              <a:t>常用</a:t>
            </a:r>
            <a:r>
              <a:rPr lang="en-US" altLang="zh-CN" sz="1800" b="1" dirty="0">
                <a:solidFill>
                  <a:srgbClr val="15A5DE"/>
                </a:solidFill>
              </a:rPr>
              <a:t>API</a:t>
            </a:r>
            <a:r>
              <a:rPr lang="zh-CN" altLang="en-US" sz="1800" b="1" dirty="0">
                <a:solidFill>
                  <a:srgbClr val="15A5DE"/>
                </a:solidFill>
              </a:rPr>
              <a:t>：</a:t>
            </a:r>
            <a:endParaRPr lang="en" altLang="zh-CN" sz="1800" b="1" dirty="0">
              <a:solidFill>
                <a:srgbClr val="15A5DE"/>
              </a:solidFill>
            </a:endParaRPr>
          </a:p>
          <a:p>
            <a:pPr>
              <a:lnSpc>
                <a:spcPct val="150000"/>
              </a:lnSpc>
            </a:pPr>
            <a:r>
              <a:rPr lang="en" altLang="zh-CN" sz="1400" dirty="0">
                <a:solidFill>
                  <a:srgbClr val="15A5DE"/>
                </a:solidFill>
              </a:rPr>
              <a:t>POST /my-index/_</a:t>
            </a:r>
            <a:r>
              <a:rPr lang="en" altLang="zh-CN" sz="1400" dirty="0" err="1">
                <a:solidFill>
                  <a:srgbClr val="15A5DE"/>
                </a:solidFill>
              </a:rPr>
              <a:t>forcemerge</a:t>
            </a:r>
            <a:endParaRPr lang="en" altLang="zh-CN" sz="1400" dirty="0">
              <a:solidFill>
                <a:srgbClr val="15A5DE"/>
              </a:solidFill>
            </a:endParaRPr>
          </a:p>
          <a:p>
            <a:pPr>
              <a:lnSpc>
                <a:spcPct val="150000"/>
              </a:lnSpc>
            </a:pPr>
            <a:r>
              <a:rPr lang="en" altLang="zh-CN" sz="1400" dirty="0">
                <a:solidFill>
                  <a:srgbClr val="15A5DE"/>
                </a:solidFill>
              </a:rPr>
              <a:t>POST /my-index/_</a:t>
            </a:r>
            <a:r>
              <a:rPr lang="en" altLang="zh-CN" sz="1400" dirty="0" err="1">
                <a:solidFill>
                  <a:srgbClr val="15A5DE"/>
                </a:solidFill>
              </a:rPr>
              <a:t>forcemerge?max_number_segments</a:t>
            </a:r>
            <a:r>
              <a:rPr lang="en" altLang="zh-CN" sz="1400" dirty="0">
                <a:solidFill>
                  <a:srgbClr val="15A5DE"/>
                </a:solidFill>
              </a:rPr>
              <a:t>=1</a:t>
            </a:r>
            <a:endParaRPr kumimoji="1" lang="en-US" altLang="zh-CN" sz="1400" dirty="0">
              <a:solidFill>
                <a:srgbClr val="15A5DE"/>
              </a:solidFill>
            </a:endParaRPr>
          </a:p>
          <a:p>
            <a:pPr>
              <a:lnSpc>
                <a:spcPct val="150000"/>
              </a:lnSpc>
            </a:pPr>
            <a:r>
              <a:rPr lang="en" altLang="zh-CN" sz="1400" dirty="0">
                <a:solidFill>
                  <a:srgbClr val="15A5DE"/>
                </a:solidFill>
              </a:rPr>
              <a:t>POST /my-index/_</a:t>
            </a:r>
            <a:r>
              <a:rPr lang="en" altLang="zh-CN" sz="1400" dirty="0" err="1">
                <a:solidFill>
                  <a:srgbClr val="15A5DE"/>
                </a:solidFill>
              </a:rPr>
              <a:t>forcemerge</a:t>
            </a:r>
            <a:r>
              <a:rPr kumimoji="1" lang="en-US" altLang="zh-CN" sz="1400" dirty="0">
                <a:solidFill>
                  <a:srgbClr val="15A5DE"/>
                </a:solidFill>
              </a:rPr>
              <a:t>?</a:t>
            </a:r>
            <a:r>
              <a:rPr kumimoji="1" lang="en-US" altLang="zh-CN" sz="1400" dirty="0" err="1">
                <a:solidFill>
                  <a:srgbClr val="15A5DE"/>
                </a:solidFill>
              </a:rPr>
              <a:t>only_expunge_deletes</a:t>
            </a:r>
            <a:r>
              <a:rPr kumimoji="1" lang="en-US" altLang="zh-CN" sz="1400" dirty="0">
                <a:solidFill>
                  <a:srgbClr val="15A5DE"/>
                </a:solidFill>
              </a:rPr>
              <a:t>=true</a:t>
            </a:r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258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2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查询性能优化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D64B9D-3631-BD47-B5A9-9ED06EBEEAE2}"/>
              </a:ext>
            </a:extLst>
          </p:cNvPr>
          <p:cNvSpPr txBox="1"/>
          <p:nvPr/>
        </p:nvSpPr>
        <p:spPr>
          <a:xfrm>
            <a:off x="539859" y="1469468"/>
            <a:ext cx="9942747" cy="171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5</a:t>
            </a:r>
            <a:r>
              <a:rPr kumimoji="1" lang="zh-CN" altLang="en-US" sz="2400" b="1" dirty="0"/>
              <a:t>、利用缓存：不需要算分的查询使用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filter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context</a:t>
            </a:r>
            <a:r>
              <a:rPr kumimoji="1" lang="zh-CN" altLang="en-US" sz="2400" b="1" dirty="0"/>
              <a:t>代替</a:t>
            </a:r>
            <a:r>
              <a:rPr kumimoji="1" lang="en-US" altLang="zh-CN" sz="2400" b="1" dirty="0"/>
              <a:t>query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query</a:t>
            </a:r>
            <a:r>
              <a:rPr kumimoji="1" lang="zh-CN" altLang="en-US" sz="1600" dirty="0"/>
              <a:t>关注的是此文档与查询子句的匹配相关度如何？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filter</a:t>
            </a:r>
            <a:r>
              <a:rPr kumimoji="1" lang="zh-CN" altLang="en-US" sz="1600" dirty="0"/>
              <a:t>关注的是此文档与查询子句是否匹配，是否满足查询条件？（不涉及算分）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具体说明可参考</a:t>
            </a:r>
            <a:r>
              <a:rPr kumimoji="1" lang="zh-CN" altLang="en-US" sz="1600" dirty="0">
                <a:hlinkClick r:id="rId3"/>
              </a:rPr>
              <a:t>官方文档</a:t>
            </a:r>
            <a:r>
              <a:rPr kumimoji="1" lang="zh-CN" altLang="en-US" sz="1600" dirty="0"/>
              <a:t>：</a:t>
            </a:r>
            <a:endParaRPr kumimoji="1" lang="en-US" altLang="zh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E6FA92-2F39-F49A-16BE-D840562D8346}"/>
              </a:ext>
            </a:extLst>
          </p:cNvPr>
          <p:cNvSpPr txBox="1"/>
          <p:nvPr/>
        </p:nvSpPr>
        <p:spPr>
          <a:xfrm>
            <a:off x="10586300" y="1469467"/>
            <a:ext cx="8495075" cy="319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6</a:t>
            </a:r>
            <a:r>
              <a:rPr kumimoji="1" lang="zh-CN" altLang="en-US" sz="2400" b="1" dirty="0"/>
              <a:t>、搜索排序场景在写入时对索引设置</a:t>
            </a:r>
            <a:r>
              <a:rPr kumimoji="1" lang="en-US" altLang="zh-CN" sz="2400" b="1" dirty="0">
                <a:solidFill>
                  <a:srgbClr val="FF0000"/>
                </a:solidFill>
                <a:hlinkClick r:id="rId4"/>
              </a:rPr>
              <a:t>Index</a:t>
            </a:r>
            <a:r>
              <a:rPr kumimoji="1" lang="zh-CN" altLang="en-US" sz="2400" b="1" dirty="0">
                <a:solidFill>
                  <a:srgbClr val="FF0000"/>
                </a:solidFill>
                <a:hlinkClick r:id="rId4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hlinkClick r:id="rId4"/>
              </a:rPr>
              <a:t>Sorting</a:t>
            </a:r>
            <a:r>
              <a:rPr kumimoji="1" lang="zh-CN" altLang="en-US" sz="2400" b="1" dirty="0"/>
              <a:t>，数据提前排序，减少随机</a:t>
            </a:r>
            <a:r>
              <a:rPr kumimoji="1" lang="en-US" altLang="zh-CN" sz="2400" b="1" dirty="0"/>
              <a:t>IO</a:t>
            </a:r>
            <a:r>
              <a:rPr kumimoji="1" lang="zh-CN" altLang="en-US" sz="2400" b="1" dirty="0"/>
              <a:t>，提升查询性能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默认情况下，</a:t>
            </a:r>
            <a:r>
              <a:rPr kumimoji="1" lang="en-US" altLang="zh-CN" sz="1600" dirty="0"/>
              <a:t>Lucene</a:t>
            </a:r>
            <a:r>
              <a:rPr kumimoji="1" lang="zh-CN" altLang="en-US" sz="1600" dirty="0"/>
              <a:t>不会做任何排序操作，</a:t>
            </a:r>
            <a:r>
              <a:rPr kumimoji="1" lang="en-US" altLang="zh-CN" sz="1600" dirty="0"/>
              <a:t>Search</a:t>
            </a:r>
            <a:r>
              <a:rPr kumimoji="1" lang="zh-CN" altLang="en-US" sz="1600" dirty="0"/>
              <a:t>请求必须检索与查询相匹配的所有文档，然后返回按指定字段排序的</a:t>
            </a:r>
            <a:r>
              <a:rPr kumimoji="1" lang="en-US" altLang="zh-CN" sz="1600" dirty="0" err="1"/>
              <a:t>TopN</a:t>
            </a:r>
            <a:r>
              <a:rPr kumimoji="1" lang="zh-CN" altLang="en-US" sz="1600" dirty="0"/>
              <a:t>文档。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而通过</a:t>
            </a:r>
            <a:r>
              <a:rPr kumimoji="1" lang="en-US" altLang="zh-CN" sz="1600" dirty="0" err="1"/>
              <a:t>index.sort</a:t>
            </a:r>
            <a:r>
              <a:rPr kumimoji="1" lang="en-US" altLang="zh-CN" sz="1600" dirty="0"/>
              <a:t>.*</a:t>
            </a:r>
            <a:r>
              <a:rPr kumimoji="1" lang="zh-CN" altLang="en-US" sz="1600" dirty="0"/>
              <a:t> 设置可以对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内的特定字段进行排序，字段类型支持</a:t>
            </a:r>
            <a:r>
              <a:rPr kumimoji="1" lang="en-US" altLang="zh-CN" sz="1600" dirty="0" err="1"/>
              <a:t>boolean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numeric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date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keyword(</a:t>
            </a:r>
            <a:r>
              <a:rPr kumimoji="1" lang="en-US" altLang="zh-CN" sz="1600" dirty="0" err="1"/>
              <a:t>doc_values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。详情可参考</a:t>
            </a:r>
            <a:r>
              <a:rPr kumimoji="1" lang="zh-CN" altLang="en-US" sz="1600" dirty="0">
                <a:hlinkClick r:id="rId5"/>
              </a:rPr>
              <a:t>官方文档</a:t>
            </a:r>
            <a:r>
              <a:rPr kumimoji="1" lang="zh-CN" altLang="en-US" sz="1600" dirty="0"/>
              <a:t>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800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FF0000"/>
                </a:solidFill>
              </a:rPr>
              <a:t>通过降低写入速度间接提升检索速度，适用于读多写少场景。</a:t>
            </a:r>
            <a:endParaRPr kumimoji="1" lang="en-US" altLang="zh-CN" sz="1600" b="1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29C5B7-9FC6-DD4D-74FC-8701BC9E7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79" y="3417224"/>
            <a:ext cx="8612624" cy="60278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8ED203-F687-CCD7-1F71-6BFA3BDE5DB0}"/>
              </a:ext>
            </a:extLst>
          </p:cNvPr>
          <p:cNvSpPr txBox="1"/>
          <p:nvPr/>
        </p:nvSpPr>
        <p:spPr>
          <a:xfrm>
            <a:off x="10586300" y="4849060"/>
            <a:ext cx="3721371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en" altLang="zh-CN" sz="1600" dirty="0"/>
          </a:p>
          <a:p>
            <a:r>
              <a:rPr kumimoji="1" lang="en" altLang="zh-CN" sz="1600" dirty="0"/>
              <a:t>PUT </a:t>
            </a:r>
            <a:r>
              <a:rPr kumimoji="1" lang="en-US" altLang="zh-CN" sz="1600" dirty="0" err="1"/>
              <a:t>index_name</a:t>
            </a:r>
            <a:endParaRPr kumimoji="1" lang="en" altLang="zh-CN" sz="1600" dirty="0"/>
          </a:p>
          <a:p>
            <a:r>
              <a:rPr kumimoji="1" lang="en" altLang="zh-CN" sz="1600" dirty="0"/>
              <a:t>{</a:t>
            </a:r>
          </a:p>
          <a:p>
            <a:r>
              <a:rPr kumimoji="1" lang="en" altLang="zh-CN" sz="1600" dirty="0"/>
              <a:t>  "settings": {</a:t>
            </a:r>
          </a:p>
          <a:p>
            <a:r>
              <a:rPr kumimoji="1" lang="en" altLang="zh-CN" sz="1600" dirty="0"/>
              <a:t>    "index": {</a:t>
            </a:r>
          </a:p>
          <a:p>
            <a:r>
              <a:rPr kumimoji="1" lang="en" altLang="zh-CN" sz="1600" b="1" dirty="0">
                <a:solidFill>
                  <a:srgbClr val="15A5DE"/>
                </a:solidFill>
              </a:rPr>
              <a:t>      "</a:t>
            </a:r>
            <a:r>
              <a:rPr kumimoji="1" lang="en" altLang="zh-CN" sz="1600" b="1" dirty="0" err="1">
                <a:solidFill>
                  <a:srgbClr val="15A5DE"/>
                </a:solidFill>
              </a:rPr>
              <a:t>sort.field</a:t>
            </a:r>
            <a:r>
              <a:rPr kumimoji="1" lang="en" altLang="zh-CN" sz="1600" b="1" dirty="0">
                <a:solidFill>
                  <a:srgbClr val="15A5DE"/>
                </a:solidFill>
              </a:rPr>
              <a:t>": "timestamp",</a:t>
            </a:r>
          </a:p>
          <a:p>
            <a:r>
              <a:rPr kumimoji="1" lang="en" altLang="zh-CN" sz="1600" b="1" dirty="0">
                <a:solidFill>
                  <a:srgbClr val="15A5DE"/>
                </a:solidFill>
              </a:rPr>
              <a:t>      "</a:t>
            </a:r>
            <a:r>
              <a:rPr kumimoji="1" lang="en" altLang="zh-CN" sz="1600" b="1" dirty="0" err="1">
                <a:solidFill>
                  <a:srgbClr val="15A5DE"/>
                </a:solidFill>
              </a:rPr>
              <a:t>sort.order</a:t>
            </a:r>
            <a:r>
              <a:rPr kumimoji="1" lang="en" altLang="zh-CN" sz="1600" b="1" dirty="0">
                <a:solidFill>
                  <a:srgbClr val="15A5DE"/>
                </a:solidFill>
              </a:rPr>
              <a:t>": "desc" </a:t>
            </a:r>
          </a:p>
          <a:p>
            <a:r>
              <a:rPr kumimoji="1" lang="en" altLang="zh-CN" sz="1600" dirty="0"/>
              <a:t>    }</a:t>
            </a:r>
          </a:p>
          <a:p>
            <a:r>
              <a:rPr kumimoji="1" lang="en" altLang="zh-CN" sz="1600" dirty="0"/>
              <a:t>  },</a:t>
            </a:r>
          </a:p>
          <a:p>
            <a:r>
              <a:rPr kumimoji="1" lang="en" altLang="zh-CN" sz="1600" dirty="0"/>
              <a:t>  "mappings": {</a:t>
            </a:r>
          </a:p>
          <a:p>
            <a:r>
              <a:rPr kumimoji="1" lang="en" altLang="zh-CN" sz="1600" dirty="0"/>
              <a:t>    "properties": {</a:t>
            </a:r>
          </a:p>
          <a:p>
            <a:r>
              <a:rPr kumimoji="1" lang="en" altLang="zh-CN" sz="1600" dirty="0"/>
              <a:t>      "timestamp": {</a:t>
            </a:r>
          </a:p>
          <a:p>
            <a:r>
              <a:rPr kumimoji="1" lang="en" altLang="zh-CN" sz="1600" dirty="0"/>
              <a:t>        "type": "date"</a:t>
            </a:r>
          </a:p>
          <a:p>
            <a:r>
              <a:rPr kumimoji="1" lang="en" altLang="zh-CN" sz="1600" dirty="0"/>
              <a:t>      }</a:t>
            </a:r>
          </a:p>
          <a:p>
            <a:r>
              <a:rPr kumimoji="1" lang="en" altLang="zh-CN" sz="1600" dirty="0"/>
              <a:t>    }</a:t>
            </a:r>
          </a:p>
          <a:p>
            <a:r>
              <a:rPr kumimoji="1" lang="en" altLang="zh-CN" sz="1600" dirty="0"/>
              <a:t>  }</a:t>
            </a:r>
          </a:p>
          <a:p>
            <a:r>
              <a:rPr kumimoji="1" lang="en" altLang="zh-CN" sz="1600" dirty="0"/>
              <a:t>}</a:t>
            </a:r>
          </a:p>
          <a:p>
            <a:endParaRPr kumimoji="1"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19AA61-7693-DD4F-F86A-5987F6243703}"/>
              </a:ext>
            </a:extLst>
          </p:cNvPr>
          <p:cNvSpPr txBox="1"/>
          <p:nvPr/>
        </p:nvSpPr>
        <p:spPr>
          <a:xfrm>
            <a:off x="14808522" y="4825720"/>
            <a:ext cx="4139939" cy="45476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en" altLang="zh-CN" sz="1600" dirty="0"/>
          </a:p>
          <a:p>
            <a:r>
              <a:rPr kumimoji="1" lang="en" altLang="zh-CN" sz="1600" dirty="0"/>
              <a:t>GET /</a:t>
            </a:r>
            <a:r>
              <a:rPr kumimoji="1" lang="en-US" altLang="zh-CN" sz="1600" dirty="0" err="1"/>
              <a:t>index_name</a:t>
            </a:r>
            <a:r>
              <a:rPr kumimoji="1" lang="en" altLang="zh-CN" sz="1600" dirty="0"/>
              <a:t>/_search</a:t>
            </a:r>
          </a:p>
          <a:p>
            <a:r>
              <a:rPr kumimoji="1" lang="en" altLang="zh-CN" sz="1600" dirty="0"/>
              <a:t>{</a:t>
            </a:r>
          </a:p>
          <a:p>
            <a:r>
              <a:rPr kumimoji="1" lang="en" altLang="zh-CN" sz="1600" dirty="0"/>
              <a:t>  "size": 10,</a:t>
            </a:r>
          </a:p>
          <a:p>
            <a:r>
              <a:rPr kumimoji="1" lang="en" altLang="zh-CN" sz="1600" b="1" dirty="0">
                <a:solidFill>
                  <a:srgbClr val="15A5DE"/>
                </a:solidFill>
              </a:rPr>
              <a:t>  "sort": [</a:t>
            </a:r>
          </a:p>
          <a:p>
            <a:r>
              <a:rPr kumimoji="1" lang="en" altLang="zh-CN" sz="1600" b="1" dirty="0">
                <a:solidFill>
                  <a:srgbClr val="15A5DE"/>
                </a:solidFill>
              </a:rPr>
              <a:t>    { "timestamp": "desc" }</a:t>
            </a:r>
          </a:p>
          <a:p>
            <a:r>
              <a:rPr kumimoji="1" lang="en" altLang="zh-CN" sz="1600" b="1" dirty="0">
                <a:solidFill>
                  <a:srgbClr val="15A5DE"/>
                </a:solidFill>
              </a:rPr>
              <a:t>  ]</a:t>
            </a:r>
          </a:p>
          <a:p>
            <a:r>
              <a:rPr kumimoji="1" lang="en" altLang="zh-CN" sz="1600" dirty="0"/>
              <a:t>}</a:t>
            </a:r>
          </a:p>
          <a:p>
            <a:endParaRPr kumimoji="1" lang="en" altLang="zh-CN" sz="2000" dirty="0"/>
          </a:p>
          <a:p>
            <a:pPr>
              <a:lnSpc>
                <a:spcPct val="150000"/>
              </a:lnSpc>
            </a:pPr>
            <a:r>
              <a:rPr kumimoji="1" lang="en" altLang="zh-CN" sz="1600" dirty="0"/>
              <a:t>ES</a:t>
            </a:r>
            <a:r>
              <a:rPr kumimoji="1" lang="zh-CN" altLang="en" sz="1600" dirty="0"/>
              <a:t>会</a:t>
            </a:r>
            <a:r>
              <a:rPr kumimoji="1" lang="zh-CN" altLang="en-US" sz="1600" dirty="0"/>
              <a:t>检查每个提前排好序的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文件的</a:t>
            </a:r>
            <a:r>
              <a:rPr kumimoji="1" lang="en-US" altLang="zh-CN" sz="1600" dirty="0" err="1"/>
              <a:t>topN</a:t>
            </a:r>
            <a:r>
              <a:rPr kumimoji="1" lang="zh-CN" altLang="en-US" sz="1600" dirty="0"/>
              <a:t>条</a:t>
            </a:r>
            <a:r>
              <a:rPr kumimoji="1" lang="en-US" altLang="zh-CN" sz="1600" dirty="0"/>
              <a:t>doc</a:t>
            </a:r>
            <a:r>
              <a:rPr kumimoji="1" lang="zh-CN" altLang="en-US" sz="1600" dirty="0"/>
              <a:t>返回，而不再对</a:t>
            </a:r>
            <a:r>
              <a:rPr kumimoji="1" lang="en-US" altLang="zh-CN" sz="1600" dirty="0"/>
              <a:t>shard</a:t>
            </a:r>
            <a:r>
              <a:rPr kumimoji="1" lang="zh-CN" altLang="en-US" sz="1600" dirty="0"/>
              <a:t>上所有的</a:t>
            </a:r>
            <a:r>
              <a:rPr kumimoji="1" lang="en-US" altLang="zh-CN" sz="1600" dirty="0"/>
              <a:t>segment</a:t>
            </a:r>
            <a:r>
              <a:rPr kumimoji="1" lang="zh-CN" altLang="en-US" sz="1600" dirty="0"/>
              <a:t>文件进行遍历，大大降低查询耗时。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88426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2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查询性能优化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D64B9D-3631-BD47-B5A9-9ED06EBEEAE2}"/>
              </a:ext>
            </a:extLst>
          </p:cNvPr>
          <p:cNvSpPr txBox="1"/>
          <p:nvPr/>
        </p:nvSpPr>
        <p:spPr>
          <a:xfrm>
            <a:off x="382028" y="1477661"/>
            <a:ext cx="9895613" cy="171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7</a:t>
            </a:r>
            <a:r>
              <a:rPr kumimoji="1" lang="zh-CN" altLang="en-US" sz="2400" b="1" dirty="0"/>
              <a:t>、为文件系统缓存预留足够的内存空间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ES</a:t>
            </a:r>
            <a:r>
              <a:rPr kumimoji="1" lang="zh-CN" altLang="en-US" sz="1600" dirty="0"/>
              <a:t>的检索性能高度依赖底层的</a:t>
            </a:r>
            <a:r>
              <a:rPr kumimoji="1" lang="en-US" altLang="zh-CN" sz="1600" dirty="0"/>
              <a:t>Filesystem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Cache</a:t>
            </a:r>
            <a:r>
              <a:rPr kumimoji="1" lang="zh-CN" altLang="en-US" sz="1600" dirty="0"/>
              <a:t>，如果给</a:t>
            </a:r>
            <a:r>
              <a:rPr kumimoji="1" lang="en-US" altLang="zh-CN" sz="1600" dirty="0"/>
              <a:t>Filesystem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Cache</a:t>
            </a:r>
            <a:r>
              <a:rPr kumimoji="1" lang="zh-CN" altLang="en-US" sz="1600" dirty="0"/>
              <a:t>预留足够的内存，那么搜索时候将基本都是走内存，检索性能会非常高</a:t>
            </a:r>
            <a:r>
              <a:rPr kumimoji="1" lang="zh-CN" altLang="en-US" sz="1600" b="1" dirty="0"/>
              <a:t>。</a:t>
            </a:r>
            <a:r>
              <a:rPr kumimoji="1" lang="zh-CN" altLang="en-US" sz="1600" b="1" dirty="0">
                <a:solidFill>
                  <a:srgbClr val="00B0F0"/>
                </a:solidFill>
              </a:rPr>
              <a:t>建议机器的总内存容量至少可以容纳索引数据量的一半</a:t>
            </a:r>
            <a:r>
              <a:rPr kumimoji="1" lang="zh-CN" altLang="en-US" sz="1600" dirty="0"/>
              <a:t>，并预热</a:t>
            </a:r>
            <a:r>
              <a:rPr kumimoji="1" lang="en-US" altLang="zh-CN" sz="1600" dirty="0"/>
              <a:t>Filesystem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Cache</a:t>
            </a:r>
            <a:r>
              <a:rPr kumimoji="1" lang="zh-CN" altLang="en-US" sz="1600" dirty="0"/>
              <a:t>，这样基本可以做到亿级文档毫秒级响应。详情可参考</a:t>
            </a:r>
            <a:r>
              <a:rPr kumimoji="1" lang="zh-CN" altLang="en-US" sz="1600" dirty="0">
                <a:hlinkClick r:id="rId3"/>
              </a:rPr>
              <a:t>官方文档</a:t>
            </a:r>
            <a:r>
              <a:rPr kumimoji="1" lang="zh-CN" altLang="en-US" sz="1600" dirty="0"/>
              <a:t>。</a:t>
            </a:r>
            <a:endParaRPr kumimoji="1" lang="en-US" altLang="zh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E6FA92-2F39-F49A-16BE-D840562D8346}"/>
              </a:ext>
            </a:extLst>
          </p:cNvPr>
          <p:cNvSpPr txBox="1"/>
          <p:nvPr/>
        </p:nvSpPr>
        <p:spPr>
          <a:xfrm>
            <a:off x="11019035" y="1477661"/>
            <a:ext cx="8039462" cy="273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8</a:t>
            </a:r>
            <a:r>
              <a:rPr kumimoji="1" lang="zh-CN" altLang="en-US" sz="2400" b="1" dirty="0"/>
              <a:t>、</a:t>
            </a:r>
            <a:r>
              <a:rPr kumimoji="1" lang="en" altLang="zh-CN" sz="2400" b="1" dirty="0"/>
              <a:t> </a:t>
            </a:r>
            <a:r>
              <a:rPr kumimoji="1" lang="zh-CN" altLang="en-US" sz="2400" b="1" dirty="0"/>
              <a:t>自定义</a:t>
            </a:r>
            <a:r>
              <a:rPr kumimoji="1" lang="en-US" altLang="zh-CN" sz="2400" b="1" dirty="0"/>
              <a:t>routing</a:t>
            </a:r>
            <a:r>
              <a:rPr kumimoji="1" lang="zh-CN" altLang="en-US" sz="2400" b="1" dirty="0"/>
              <a:t>写入和检索，减少分片查询范围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endParaRPr kumimoji="1" lang="en-US" altLang="zh-CN" sz="8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自定义</a:t>
            </a:r>
            <a:r>
              <a:rPr kumimoji="1" lang="en-US" altLang="zh-CN" sz="1600" dirty="0"/>
              <a:t>routing</a:t>
            </a:r>
            <a:r>
              <a:rPr kumimoji="1" lang="zh-CN" altLang="en-US" sz="1600" dirty="0"/>
              <a:t>查询，可以做到精准分片检索，减少索引分片的查询范围，提升查询性能。</a:t>
            </a:r>
            <a:endParaRPr kumimoji="1" lang="en-US" altLang="zh-CN" sz="1600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FF0000"/>
                </a:solidFill>
              </a:rPr>
              <a:t>容易踩坑的点：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如果</a:t>
            </a:r>
            <a:r>
              <a:rPr kumimoji="1" lang="en-US" altLang="zh-CN" sz="1600" dirty="0"/>
              <a:t>routing</a:t>
            </a:r>
            <a:r>
              <a:rPr kumimoji="1" lang="zh-CN" altLang="en-US" sz="1600" dirty="0"/>
              <a:t>存在严重数据不均等情况，可能会出现严重的热点分片和查询超时问题。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这种情况下先通过</a:t>
            </a:r>
            <a:r>
              <a:rPr kumimoji="1" lang="en-US" altLang="zh-CN" sz="1600" dirty="0"/>
              <a:t>reindex</a:t>
            </a:r>
            <a:r>
              <a:rPr kumimoji="1" lang="zh-CN" altLang="en-US" sz="1600" dirty="0"/>
              <a:t>临时解决问题，长期解决需去除自定义</a:t>
            </a:r>
            <a:r>
              <a:rPr kumimoji="1" lang="en-US" altLang="zh-CN" sz="1600" dirty="0"/>
              <a:t>routing</a:t>
            </a:r>
            <a:r>
              <a:rPr kumimoji="1" lang="zh-CN" altLang="en-US" sz="1600" dirty="0"/>
              <a:t>并拆分索引。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endParaRPr kumimoji="1" lang="en-US" altLang="zh-CN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8ED203-F687-CCD7-1F71-6BFA3BDE5DB0}"/>
              </a:ext>
            </a:extLst>
          </p:cNvPr>
          <p:cNvSpPr txBox="1"/>
          <p:nvPr/>
        </p:nvSpPr>
        <p:spPr>
          <a:xfrm>
            <a:off x="11041701" y="4014932"/>
            <a:ext cx="777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1" dirty="0">
                <a:solidFill>
                  <a:srgbClr val="00B0F0"/>
                </a:solidFill>
              </a:rPr>
              <a:t>GET _</a:t>
            </a:r>
            <a:r>
              <a:rPr lang="en" altLang="zh-CN" sz="1600" b="1" dirty="0" err="1">
                <a:solidFill>
                  <a:srgbClr val="00B0F0"/>
                </a:solidFill>
              </a:rPr>
              <a:t>tasks?pretty</a:t>
            </a:r>
            <a:r>
              <a:rPr lang="en" altLang="zh-CN" sz="1600" b="1" dirty="0">
                <a:solidFill>
                  <a:srgbClr val="00B0F0"/>
                </a:solidFill>
              </a:rPr>
              <a:t>\&amp;detailed\&amp;actions=*read* | grep </a:t>
            </a:r>
            <a:r>
              <a:rPr lang="en" altLang="zh-CN" sz="1600" b="1" dirty="0" err="1">
                <a:solidFill>
                  <a:srgbClr val="00B0F0"/>
                </a:solidFill>
              </a:rPr>
              <a:t>shardId</a:t>
            </a:r>
            <a:r>
              <a:rPr lang="en" altLang="zh-CN" sz="1600" b="1" dirty="0">
                <a:solidFill>
                  <a:srgbClr val="00B0F0"/>
                </a:solidFill>
              </a:rPr>
              <a:t> | sort | </a:t>
            </a:r>
            <a:r>
              <a:rPr lang="en" altLang="zh-CN" sz="1600" b="1" dirty="0" err="1">
                <a:solidFill>
                  <a:srgbClr val="00B0F0"/>
                </a:solidFill>
              </a:rPr>
              <a:t>uniq</a:t>
            </a:r>
            <a:r>
              <a:rPr lang="en" altLang="zh-CN" sz="1600" b="1" dirty="0">
                <a:solidFill>
                  <a:srgbClr val="00B0F0"/>
                </a:solidFill>
              </a:rPr>
              <a:t> -c | sort -n</a:t>
            </a:r>
            <a:endParaRPr kumimoji="1" lang="zh-CN" altLang="en-US" sz="1600" b="1" dirty="0">
              <a:solidFill>
                <a:srgbClr val="00B0F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A9C423-EEAD-C76F-F77C-57623B8F8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669" y="3623449"/>
            <a:ext cx="6001147" cy="5821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3C63853-19B4-18A7-3F12-2C68C9321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0741" y="4606687"/>
            <a:ext cx="7772400" cy="48383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F4DA448-793A-D28D-1112-9F3ED24C1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0741" y="4606687"/>
            <a:ext cx="6848181" cy="48383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C97B08-06B1-150C-BB18-93361EABF79C}"/>
              </a:ext>
            </a:extLst>
          </p:cNvPr>
          <p:cNvSpPr txBox="1"/>
          <p:nvPr/>
        </p:nvSpPr>
        <p:spPr>
          <a:xfrm>
            <a:off x="447384" y="5734042"/>
            <a:ext cx="3557648" cy="1969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2</a:t>
            </a:r>
            <a:r>
              <a:rPr lang="zh-CN" alt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、索引创建时设置</a:t>
            </a:r>
            <a:r>
              <a:rPr lang="en-US" altLang="zh-CN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setting</a:t>
            </a:r>
          </a:p>
          <a:p>
            <a:endParaRPr lang="en-US" altLang="zh-CN" sz="800" b="1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" altLang="zh-CN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PUT /my-index-000001 </a:t>
            </a:r>
          </a:p>
          <a:p>
            <a:r>
              <a:rPr lang="en" altLang="zh-CN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zh-CN" alt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" altLang="zh-CN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"settings": { </a:t>
            </a:r>
          </a:p>
          <a:p>
            <a:r>
              <a:rPr lang="zh-CN" alt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{"</a:t>
            </a:r>
            <a:r>
              <a:rPr lang="en" altLang="zh-CN" sz="140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index.store.preload</a:t>
            </a:r>
            <a:r>
              <a:rPr lang="en" altLang="zh-CN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" : ["</a:t>
            </a:r>
            <a:r>
              <a:rPr lang="en" altLang="zh-CN" sz="140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nvd</a:t>
            </a:r>
            <a:r>
              <a:rPr lang="en" altLang="zh-CN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zh-CN" alt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   	</a:t>
            </a:r>
            <a:r>
              <a:rPr lang="en" altLang="zh-CN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" altLang="zh-CN" sz="140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dvd</a:t>
            </a:r>
            <a:r>
              <a:rPr lang="en" altLang="zh-CN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"] </a:t>
            </a:r>
          </a:p>
          <a:p>
            <a:r>
              <a:rPr lang="zh-CN" alt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" altLang="zh-CN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" altLang="zh-CN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1"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0F49F0-487D-C8BF-573F-6B854B5ECA56}"/>
              </a:ext>
            </a:extLst>
          </p:cNvPr>
          <p:cNvSpPr txBox="1"/>
          <p:nvPr/>
        </p:nvSpPr>
        <p:spPr>
          <a:xfrm>
            <a:off x="447384" y="3906024"/>
            <a:ext cx="355764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15A5D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sz="1600" b="1" dirty="0">
                <a:solidFill>
                  <a:srgbClr val="15A5DE"/>
                </a:solidFill>
                <a:effectLst/>
                <a:latin typeface="Consolas" panose="020B0609020204030204" pitchFamily="49" charset="0"/>
              </a:rPr>
              <a:t>、静态配置</a:t>
            </a:r>
            <a:r>
              <a:rPr lang="en-US" altLang="zh-CN" sz="1600" b="1" dirty="0" err="1">
                <a:solidFill>
                  <a:srgbClr val="15A5DE"/>
                </a:solidFill>
                <a:effectLst/>
                <a:latin typeface="Consolas" panose="020B0609020204030204" pitchFamily="49" charset="0"/>
              </a:rPr>
              <a:t>elasticsearch.yml</a:t>
            </a:r>
            <a:endParaRPr lang="en-US" altLang="zh-CN" sz="1600" b="1" dirty="0">
              <a:solidFill>
                <a:srgbClr val="15A5DE"/>
              </a:solidFill>
              <a:effectLst/>
              <a:latin typeface="Consolas" panose="020B0609020204030204" pitchFamily="49" charset="0"/>
            </a:endParaRPr>
          </a:p>
          <a:p>
            <a:endParaRPr lang="en" altLang="zh-CN" sz="800" dirty="0">
              <a:solidFill>
                <a:srgbClr val="15A5DE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zh-CN" sz="1600" dirty="0" err="1">
                <a:solidFill>
                  <a:srgbClr val="15A5DE"/>
                </a:solidFill>
                <a:effectLst/>
                <a:latin typeface="Consolas" panose="020B0609020204030204" pitchFamily="49" charset="0"/>
              </a:rPr>
              <a:t>index.store.preload</a:t>
            </a:r>
            <a:r>
              <a:rPr lang="en" altLang="zh-CN" sz="1600" dirty="0">
                <a:solidFill>
                  <a:srgbClr val="15A5DE"/>
                </a:solidFill>
                <a:effectLst/>
                <a:latin typeface="Consolas" panose="020B0609020204030204" pitchFamily="49" charset="0"/>
              </a:rPr>
              <a:t>: ["</a:t>
            </a:r>
            <a:r>
              <a:rPr lang="en" altLang="zh-CN" sz="1600" dirty="0" err="1">
                <a:solidFill>
                  <a:srgbClr val="15A5DE"/>
                </a:solidFill>
                <a:effectLst/>
                <a:latin typeface="Consolas" panose="020B0609020204030204" pitchFamily="49" charset="0"/>
              </a:rPr>
              <a:t>nvd</a:t>
            </a:r>
            <a:r>
              <a:rPr lang="en" altLang="zh-CN" sz="1600" dirty="0">
                <a:solidFill>
                  <a:srgbClr val="15A5DE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" altLang="zh-CN" sz="1600" dirty="0" err="1">
                <a:solidFill>
                  <a:srgbClr val="15A5DE"/>
                </a:solidFill>
                <a:effectLst/>
                <a:latin typeface="Consolas" panose="020B0609020204030204" pitchFamily="49" charset="0"/>
              </a:rPr>
              <a:t>dvd</a:t>
            </a:r>
            <a:r>
              <a:rPr lang="en" altLang="zh-CN" sz="1600" dirty="0">
                <a:solidFill>
                  <a:srgbClr val="15A5DE"/>
                </a:solidFill>
                <a:effectLst/>
                <a:latin typeface="Consolas" panose="020B0609020204030204" pitchFamily="49" charset="0"/>
              </a:rPr>
              <a:t>"]</a:t>
            </a:r>
            <a:endParaRPr kumimoji="1" lang="zh-CN" altLang="en-US" sz="1600" dirty="0">
              <a:solidFill>
                <a:srgbClr val="15A5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2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2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查询性能优化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E6FA92-2F39-F49A-16BE-D840562D8346}"/>
              </a:ext>
            </a:extLst>
          </p:cNvPr>
          <p:cNvSpPr txBox="1"/>
          <p:nvPr/>
        </p:nvSpPr>
        <p:spPr>
          <a:xfrm>
            <a:off x="336909" y="1407250"/>
            <a:ext cx="9663964" cy="327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9</a:t>
            </a:r>
            <a:r>
              <a:rPr kumimoji="1" lang="zh-CN" altLang="en-US" sz="2400" b="1" dirty="0"/>
              <a:t>、</a:t>
            </a:r>
            <a:r>
              <a:rPr kumimoji="1" lang="en" altLang="zh-CN" sz="2400" b="1" dirty="0"/>
              <a:t> </a:t>
            </a:r>
            <a:r>
              <a:rPr kumimoji="1" lang="en" altLang="zh-CN" sz="2400" b="1" dirty="0" err="1"/>
              <a:t>docvalue_fields</a:t>
            </a:r>
            <a:r>
              <a:rPr kumimoji="1" lang="zh-CN" altLang="en" sz="2400" b="1" dirty="0"/>
              <a:t>替代</a:t>
            </a:r>
            <a:r>
              <a:rPr kumimoji="1" lang="en-US" altLang="zh-CN" sz="2400" b="1" dirty="0"/>
              <a:t>source</a:t>
            </a:r>
            <a:r>
              <a:rPr kumimoji="1" lang="zh-CN" altLang="en-US" sz="2400" b="1" dirty="0"/>
              <a:t>，降低查询过程中解压及网络传输开销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从</a:t>
            </a:r>
            <a:r>
              <a:rPr kumimoji="1" lang="en-US" altLang="zh-CN" sz="1600" dirty="0"/>
              <a:t>source</a:t>
            </a:r>
            <a:r>
              <a:rPr kumimoji="1" lang="zh-CN" altLang="en-US" sz="1600" dirty="0"/>
              <a:t>中取数据，由于走的是行存，因此每次查询都会读取一行数据，从一行数据中过滤字段，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        其中在解压、序列化等操作上有较多的性能开销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通过使用</a:t>
            </a:r>
            <a:r>
              <a:rPr kumimoji="1" lang="en-US" altLang="zh-CN" sz="1600" dirty="0">
                <a:hlinkClick r:id="rId3"/>
              </a:rPr>
              <a:t>docvalues_fileds</a:t>
            </a:r>
            <a:r>
              <a:rPr kumimoji="1" lang="zh-CN" altLang="en-US" sz="1600" dirty="0"/>
              <a:t>替代</a:t>
            </a:r>
            <a:r>
              <a:rPr kumimoji="1" lang="en-US" altLang="zh-CN" sz="1600" dirty="0"/>
              <a:t>source</a:t>
            </a:r>
            <a:r>
              <a:rPr kumimoji="1" lang="zh-CN" altLang="en-US" sz="1600" dirty="0"/>
              <a:t>，由于是直接从列存中取数据，可以大大降低检索过程中的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        </a:t>
            </a:r>
            <a:r>
              <a:rPr kumimoji="1" lang="en-US" altLang="zh-CN" sz="1600" dirty="0"/>
              <a:t>source</a:t>
            </a:r>
            <a:r>
              <a:rPr kumimoji="1" lang="zh-CN" altLang="en-US" sz="1600" dirty="0"/>
              <a:t>字段的解压缩及序列化开销。行存检索变列存检索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1600" dirty="0"/>
              <a:t>通过将</a:t>
            </a:r>
            <a:r>
              <a:rPr kumimoji="1" lang="en-US" altLang="zh-CN" sz="1600" dirty="0" err="1"/>
              <a:t>stored_fileds</a:t>
            </a:r>
            <a:r>
              <a:rPr kumimoji="1" lang="zh-CN" altLang="en-US" sz="1600" dirty="0"/>
              <a:t>设置为</a:t>
            </a:r>
            <a:r>
              <a:rPr kumimoji="1" lang="en-US" altLang="zh-CN" sz="1600" dirty="0"/>
              <a:t>_none_</a:t>
            </a:r>
            <a:r>
              <a:rPr kumimoji="1" lang="zh-CN" altLang="en-US" sz="1600" dirty="0"/>
              <a:t>，可以降低返回结果的流量消耗，提升查询性能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15A5DE"/>
                </a:solidFill>
              </a:rPr>
              <a:t>经验总结：</a:t>
            </a:r>
            <a:r>
              <a:rPr kumimoji="1" lang="en-US" altLang="zh-CN" sz="1600" dirty="0" err="1"/>
              <a:t>docvalue_fields+stored_fileds</a:t>
            </a:r>
            <a:r>
              <a:rPr kumimoji="1" lang="zh-CN" altLang="en-US" sz="1600" dirty="0"/>
              <a:t>结合使用，可大幅度提升查询性能。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8ED203-F687-CCD7-1F71-6BFA3BDE5DB0}"/>
              </a:ext>
            </a:extLst>
          </p:cNvPr>
          <p:cNvSpPr txBox="1"/>
          <p:nvPr/>
        </p:nvSpPr>
        <p:spPr>
          <a:xfrm>
            <a:off x="5610558" y="5246002"/>
            <a:ext cx="3442141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en" altLang="zh-CN" sz="1800" dirty="0"/>
          </a:p>
          <a:p>
            <a:r>
              <a:rPr kumimoji="1" lang="en" altLang="zh-CN" sz="1800" dirty="0"/>
              <a:t>GET filebeat-7.2.1/_search</a:t>
            </a:r>
          </a:p>
          <a:p>
            <a:r>
              <a:rPr kumimoji="1" lang="en" altLang="zh-CN" sz="1800" dirty="0"/>
              <a:t>{</a:t>
            </a:r>
          </a:p>
          <a:p>
            <a:r>
              <a:rPr kumimoji="1" lang="en" altLang="zh-CN" sz="1800" dirty="0"/>
              <a:t>   "from": 0,</a:t>
            </a:r>
          </a:p>
          <a:p>
            <a:r>
              <a:rPr kumimoji="1" lang="en" altLang="zh-CN" sz="1800" dirty="0"/>
              <a:t>  "size": 5000, </a:t>
            </a:r>
          </a:p>
          <a:p>
            <a:r>
              <a:rPr kumimoji="1" lang="en" altLang="zh-CN" sz="1800" b="1" dirty="0"/>
              <a:t>  </a:t>
            </a:r>
            <a:r>
              <a:rPr kumimoji="1" lang="en" altLang="zh-CN" sz="1800" b="1" dirty="0">
                <a:solidFill>
                  <a:srgbClr val="15A5DE"/>
                </a:solidFill>
              </a:rPr>
              <a:t>"</a:t>
            </a:r>
            <a:r>
              <a:rPr kumimoji="1" lang="en" altLang="zh-CN" sz="1800" b="1" dirty="0" err="1">
                <a:solidFill>
                  <a:srgbClr val="15A5DE"/>
                </a:solidFill>
              </a:rPr>
              <a:t>stored_fields</a:t>
            </a:r>
            <a:r>
              <a:rPr kumimoji="1" lang="en" altLang="zh-CN" sz="1800" b="1" dirty="0">
                <a:solidFill>
                  <a:srgbClr val="15A5DE"/>
                </a:solidFill>
              </a:rPr>
              <a:t>": </a:t>
            </a:r>
            <a:r>
              <a:rPr kumimoji="1" lang="en" altLang="zh-CN" sz="1800" dirty="0"/>
              <a:t>["_none_"],</a:t>
            </a:r>
          </a:p>
          <a:p>
            <a:r>
              <a:rPr kumimoji="1" lang="en" altLang="zh-CN" sz="1800" b="1" dirty="0">
                <a:solidFill>
                  <a:srgbClr val="15A5DE"/>
                </a:solidFill>
              </a:rPr>
              <a:t>  "</a:t>
            </a:r>
            <a:r>
              <a:rPr kumimoji="1" lang="en" altLang="zh-CN" sz="1800" b="1" dirty="0" err="1">
                <a:solidFill>
                  <a:srgbClr val="15A5DE"/>
                </a:solidFill>
              </a:rPr>
              <a:t>docvalue_fields</a:t>
            </a:r>
            <a:r>
              <a:rPr kumimoji="1" lang="en" altLang="zh-CN" sz="1800" b="1" dirty="0">
                <a:solidFill>
                  <a:srgbClr val="15A5DE"/>
                </a:solidFill>
              </a:rPr>
              <a:t>": </a:t>
            </a:r>
            <a:r>
              <a:rPr kumimoji="1" lang="en" altLang="zh-CN" sz="1800" dirty="0"/>
              <a:t>[</a:t>
            </a:r>
          </a:p>
          <a:p>
            <a:r>
              <a:rPr kumimoji="1" lang="en" altLang="zh-CN" sz="1800" dirty="0"/>
              <a:t>        "region","</a:t>
            </a:r>
            <a:r>
              <a:rPr kumimoji="1" lang="en" altLang="zh-CN" sz="1800" dirty="0" err="1"/>
              <a:t>host.name</a:t>
            </a:r>
            <a:r>
              <a:rPr kumimoji="1" lang="en" altLang="zh-CN" sz="1800" dirty="0"/>
              <a:t>”</a:t>
            </a:r>
          </a:p>
          <a:p>
            <a:r>
              <a:rPr kumimoji="1" lang="en" altLang="zh-CN" sz="1800" dirty="0"/>
              <a:t>      ]</a:t>
            </a:r>
          </a:p>
          <a:p>
            <a:r>
              <a:rPr kumimoji="1" lang="en" altLang="zh-CN" sz="1800" dirty="0"/>
              <a:t>}</a:t>
            </a:r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70DEC6-C1A9-1388-6BCD-28955B114135}"/>
              </a:ext>
            </a:extLst>
          </p:cNvPr>
          <p:cNvSpPr txBox="1"/>
          <p:nvPr/>
        </p:nvSpPr>
        <p:spPr>
          <a:xfrm>
            <a:off x="442763" y="5288283"/>
            <a:ext cx="3667485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en" altLang="zh-CN" sz="1800" dirty="0"/>
          </a:p>
          <a:p>
            <a:r>
              <a:rPr kumimoji="1" lang="en" altLang="zh-CN" sz="1800" dirty="0"/>
              <a:t>GET filebeat-7.2.1/_search</a:t>
            </a:r>
          </a:p>
          <a:p>
            <a:r>
              <a:rPr kumimoji="1" lang="en" altLang="zh-CN" sz="1800" dirty="0"/>
              <a:t>{</a:t>
            </a:r>
          </a:p>
          <a:p>
            <a:r>
              <a:rPr kumimoji="1" lang="en" altLang="zh-CN" sz="1800" dirty="0"/>
              <a:t>  "from": 0,</a:t>
            </a:r>
          </a:p>
          <a:p>
            <a:r>
              <a:rPr kumimoji="1" lang="en" altLang="zh-CN" sz="1800" dirty="0"/>
              <a:t>  "size": 5000, </a:t>
            </a:r>
          </a:p>
          <a:p>
            <a:r>
              <a:rPr kumimoji="1" lang="en" altLang="zh-CN" sz="1800" dirty="0"/>
              <a:t>  </a:t>
            </a:r>
            <a:r>
              <a:rPr kumimoji="1" lang="en" altLang="zh-CN" sz="1800" b="1" dirty="0">
                <a:solidFill>
                  <a:srgbClr val="15A5DE"/>
                </a:solidFill>
              </a:rPr>
              <a:t>"_source": </a:t>
            </a:r>
            <a:r>
              <a:rPr kumimoji="1" lang="en" altLang="zh-CN" sz="1800" dirty="0"/>
              <a:t>{</a:t>
            </a:r>
          </a:p>
          <a:p>
            <a:r>
              <a:rPr kumimoji="1" lang="en" altLang="zh-CN" sz="1800" dirty="0"/>
              <a:t>  </a:t>
            </a:r>
            <a:r>
              <a:rPr kumimoji="1" lang="en" altLang="zh-CN" sz="1800" b="1" dirty="0">
                <a:solidFill>
                  <a:srgbClr val="15A5DE"/>
                </a:solidFill>
              </a:rPr>
              <a:t>"includes": </a:t>
            </a:r>
            <a:r>
              <a:rPr kumimoji="1" lang="en" altLang="zh-CN" sz="1800" dirty="0"/>
              <a:t>[</a:t>
            </a:r>
          </a:p>
          <a:p>
            <a:r>
              <a:rPr kumimoji="1" lang="en" altLang="zh-CN" sz="1800" dirty="0"/>
              <a:t>         "region","</a:t>
            </a:r>
            <a:r>
              <a:rPr kumimoji="1" lang="en" altLang="zh-CN" sz="1800" dirty="0" err="1"/>
              <a:t>host.name</a:t>
            </a:r>
            <a:r>
              <a:rPr kumimoji="1" lang="en" altLang="zh-CN" sz="1800" dirty="0"/>
              <a:t>”</a:t>
            </a:r>
          </a:p>
          <a:p>
            <a:r>
              <a:rPr kumimoji="1" lang="en" altLang="zh-CN" sz="1800" dirty="0"/>
              <a:t>      ]</a:t>
            </a:r>
          </a:p>
          <a:p>
            <a:r>
              <a:rPr kumimoji="1" lang="en" altLang="zh-CN" sz="1800" dirty="0"/>
              <a:t>  }</a:t>
            </a:r>
          </a:p>
          <a:p>
            <a:r>
              <a:rPr kumimoji="1" lang="en" altLang="zh-CN" sz="1800" dirty="0"/>
              <a:t>}</a:t>
            </a:r>
          </a:p>
          <a:p>
            <a:endParaRPr kumimoji="1" lang="zh-CN" altLang="en-US" sz="1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5346DA-2EB8-2C0B-A12C-CA8E6371A38B}"/>
              </a:ext>
            </a:extLst>
          </p:cNvPr>
          <p:cNvSpPr txBox="1"/>
          <p:nvPr/>
        </p:nvSpPr>
        <p:spPr>
          <a:xfrm>
            <a:off x="732786" y="8943384"/>
            <a:ext cx="298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1. </a:t>
            </a:r>
            <a:r>
              <a:rPr kumimoji="1" lang="zh-CN" altLang="en-US" sz="1600" dirty="0"/>
              <a:t>从</a:t>
            </a:r>
            <a:r>
              <a:rPr kumimoji="1" lang="en-US" altLang="zh-CN" sz="1600" dirty="0"/>
              <a:t>source</a:t>
            </a:r>
            <a:r>
              <a:rPr kumimoji="1" lang="zh-CN" altLang="en-US" sz="1600" dirty="0"/>
              <a:t>中取数据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99E8A0-14FC-B533-3C99-4E95B40EC826}"/>
              </a:ext>
            </a:extLst>
          </p:cNvPr>
          <p:cNvSpPr txBox="1"/>
          <p:nvPr/>
        </p:nvSpPr>
        <p:spPr>
          <a:xfrm>
            <a:off x="5804733" y="8982792"/>
            <a:ext cx="298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2. </a:t>
            </a:r>
            <a:r>
              <a:rPr kumimoji="1" lang="zh-CN" altLang="en-US" sz="1600" dirty="0"/>
              <a:t>通过</a:t>
            </a:r>
            <a:r>
              <a:rPr kumimoji="1" lang="en-US" altLang="zh-CN" sz="1600" dirty="0" err="1"/>
              <a:t>docvalue_fields</a:t>
            </a:r>
            <a:r>
              <a:rPr kumimoji="1" lang="zh-CN" altLang="en-US" sz="1600" dirty="0"/>
              <a:t>取数据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90BEA9-5195-6E81-4EB1-6876C8ABCE2E}"/>
              </a:ext>
            </a:extLst>
          </p:cNvPr>
          <p:cNvSpPr txBox="1"/>
          <p:nvPr/>
        </p:nvSpPr>
        <p:spPr>
          <a:xfrm>
            <a:off x="12720916" y="4037433"/>
            <a:ext cx="4965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从</a:t>
            </a:r>
            <a:r>
              <a:rPr kumimoji="1" lang="en-US" altLang="zh-CN" sz="1400" dirty="0"/>
              <a:t>source</a:t>
            </a:r>
            <a:r>
              <a:rPr kumimoji="1" lang="zh-CN" altLang="en-US" sz="1400" dirty="0"/>
              <a:t>中取数据，耗时</a:t>
            </a:r>
            <a:r>
              <a:rPr kumimoji="1" lang="en-US" altLang="zh-CN" sz="1400" dirty="0"/>
              <a:t>429ms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B85301-7182-FDC0-BE82-3497D2141DB7}"/>
              </a:ext>
            </a:extLst>
          </p:cNvPr>
          <p:cNvSpPr txBox="1"/>
          <p:nvPr/>
        </p:nvSpPr>
        <p:spPr>
          <a:xfrm>
            <a:off x="12868836" y="7081324"/>
            <a:ext cx="5855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从</a:t>
            </a:r>
            <a:r>
              <a:rPr kumimoji="1" lang="en-US" altLang="zh-CN" sz="1400" dirty="0" err="1"/>
              <a:t>docvalue_fields</a:t>
            </a:r>
            <a:r>
              <a:rPr kumimoji="1" lang="zh-CN" altLang="en-US" sz="1400" dirty="0"/>
              <a:t>中取数据，耗时</a:t>
            </a:r>
            <a:r>
              <a:rPr kumimoji="1" lang="en-US" altLang="zh-CN" sz="1400" dirty="0"/>
              <a:t>71ms</a:t>
            </a:r>
            <a:endParaRPr kumimoji="1"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1FE0072-D41C-BC2C-2988-E5943AB42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282" y="1283159"/>
            <a:ext cx="8722510" cy="26642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245A60-0A30-0DDB-A0CA-FF2A5527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555" y="4375988"/>
            <a:ext cx="8679237" cy="270533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8CB8273-8132-4715-552D-F01C74903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0735" y="9026184"/>
            <a:ext cx="8668057" cy="59032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7D26C76-0FBE-7CD4-4494-0D33BA6EDAAD}"/>
              </a:ext>
            </a:extLst>
          </p:cNvPr>
          <p:cNvSpPr txBox="1"/>
          <p:nvPr/>
        </p:nvSpPr>
        <p:spPr>
          <a:xfrm>
            <a:off x="10596282" y="7323427"/>
            <a:ext cx="8401480" cy="19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b="1" dirty="0"/>
              <a:t>不适用的场景：</a:t>
            </a:r>
            <a:endParaRPr kumimoji="1" lang="en-US" altLang="zh-CN" sz="1400" b="1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需要取回的字段中包含如下情况：</a:t>
            </a:r>
            <a:endParaRPr kumimoji="1"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400" dirty="0"/>
              <a:t>text</a:t>
            </a:r>
            <a:r>
              <a:rPr kumimoji="1" lang="zh-CN" altLang="en-US" sz="1400" dirty="0"/>
              <a:t>类型相关的字段</a:t>
            </a:r>
            <a:endParaRPr kumimoji="1"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/>
              <a:t>嵌套类型的对象</a:t>
            </a:r>
            <a:endParaRPr kumimoji="1"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/>
              <a:t>显示设置</a:t>
            </a:r>
            <a:r>
              <a:rPr kumimoji="1" lang="en-US" altLang="zh-CN" sz="1400" dirty="0" err="1"/>
              <a:t>doc_value</a:t>
            </a:r>
            <a:r>
              <a:rPr kumimoji="1" lang="zh-CN" altLang="en-US" sz="1400" dirty="0"/>
              <a:t>为</a:t>
            </a:r>
            <a:r>
              <a:rPr kumimoji="1" lang="en-US" altLang="zh-CN" sz="1400" dirty="0"/>
              <a:t>false</a:t>
            </a:r>
            <a:r>
              <a:rPr kumimoji="1" lang="zh-CN" altLang="en-US" sz="1400" dirty="0"/>
              <a:t>的字段（</a:t>
            </a:r>
            <a:r>
              <a:rPr kumimoji="1" lang="en-US" altLang="zh-CN" sz="1400" dirty="0"/>
              <a:t>"</a:t>
            </a:r>
            <a:r>
              <a:rPr lang="en" altLang="zh-CN" sz="1400" dirty="0" err="1"/>
              <a:t>doc_values</a:t>
            </a:r>
            <a:r>
              <a:rPr lang="en" altLang="zh-CN" sz="1400" dirty="0"/>
              <a:t>": false</a:t>
            </a:r>
            <a:r>
              <a:rPr lang="zh-CN" altLang="en-US" sz="1400" dirty="0"/>
              <a:t>）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1853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2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查询性能优化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7D26C76-0FBE-7CD4-4494-0D33BA6EDAAD}"/>
              </a:ext>
            </a:extLst>
          </p:cNvPr>
          <p:cNvSpPr txBox="1"/>
          <p:nvPr/>
        </p:nvSpPr>
        <p:spPr>
          <a:xfrm>
            <a:off x="9846479" y="2898968"/>
            <a:ext cx="8535650" cy="457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zh-CN" altLang="en-US" sz="2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性能测试结果分析：</a:t>
            </a:r>
            <a:endParaRPr lang="en-US" altLang="zh-CN" sz="20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algn="l" fontAlgn="base">
              <a:lnSpc>
                <a:spcPct val="150000"/>
              </a:lnSpc>
            </a:pPr>
            <a:endParaRPr lang="en-US" altLang="zh-CN" sz="800" b="1" i="0" spc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zh-CN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1</a:t>
            </a:r>
            <a:r>
              <a:rPr lang="zh-CN" altLang="en-US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、当字段数很少时，低于</a:t>
            </a:r>
            <a:r>
              <a:rPr lang="en-US" altLang="zh-CN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40</a:t>
            </a:r>
            <a:r>
              <a:rPr lang="zh-CN" altLang="en-US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，使用 </a:t>
            </a:r>
            <a:r>
              <a:rPr lang="en" altLang="zh-CN" sz="1800" b="1" i="0" spc="0" dirty="0" err="1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doc_value</a:t>
            </a:r>
            <a:r>
              <a:rPr lang="en" altLang="zh-CN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 Fields </a:t>
            </a:r>
            <a:r>
              <a:rPr lang="zh-CN" altLang="en-US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拉取，耗时最低，性能最优。</a:t>
            </a:r>
          </a:p>
          <a:p>
            <a:pPr algn="l">
              <a:lnSpc>
                <a:spcPct val="150000"/>
              </a:lnSpc>
            </a:pPr>
            <a:r>
              <a:rPr lang="zh-CN" altLang="en-US" sz="1600" b="1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分析：</a:t>
            </a: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如果我们只需要返回其中包含的一小部分字段时，读取并解压这个巨大的</a:t>
            </a:r>
            <a:r>
              <a:rPr lang="en-US" altLang="zh-CN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_</a:t>
            </a:r>
            <a:r>
              <a:rPr lang="en" altLang="zh-CN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source</a:t>
            </a: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字段可能会开销很高。</a:t>
            </a:r>
            <a:endParaRPr lang="en-US" altLang="zh-CN" sz="1600" b="0" i="0" spc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algn="l" fontAlgn="base">
              <a:lnSpc>
                <a:spcPct val="150000"/>
              </a:lnSpc>
            </a:pPr>
            <a:endParaRPr lang="en-US" altLang="zh-CN" sz="1600" dirty="0"/>
          </a:p>
          <a:p>
            <a:pPr algn="l" fontAlgn="base">
              <a:lnSpc>
                <a:spcPct val="150000"/>
              </a:lnSpc>
            </a:pPr>
            <a:r>
              <a:rPr lang="en-US" altLang="zh-CN" sz="1800" dirty="0">
                <a:solidFill>
                  <a:srgbClr val="00B0F0"/>
                </a:solidFill>
              </a:rPr>
              <a:t>2</a:t>
            </a:r>
            <a:r>
              <a:rPr lang="zh-CN" altLang="en-US" sz="1800" dirty="0">
                <a:solidFill>
                  <a:srgbClr val="00B0F0"/>
                </a:solidFill>
              </a:rPr>
              <a:t>、</a:t>
            </a:r>
            <a:r>
              <a:rPr lang="zh-CN" altLang="en-US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当字段超较多时，达到</a:t>
            </a:r>
            <a:r>
              <a:rPr lang="en-US" altLang="zh-CN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40</a:t>
            </a:r>
            <a:r>
              <a:rPr lang="zh-CN" altLang="en-US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以上时，使用 </a:t>
            </a:r>
            <a:r>
              <a:rPr lang="en-US" altLang="zh-CN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_</a:t>
            </a:r>
            <a:r>
              <a:rPr lang="en" altLang="zh-CN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source </a:t>
            </a:r>
            <a:r>
              <a:rPr lang="zh-CN" altLang="en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耗时</a:t>
            </a:r>
            <a:r>
              <a:rPr lang="zh-CN" altLang="en-US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最低，查询性能最优。</a:t>
            </a:r>
            <a:endParaRPr lang="zh-CN" altLang="en-US" sz="1800" b="0" i="0" spc="0" dirty="0">
              <a:solidFill>
                <a:srgbClr val="00B0F0"/>
              </a:solidFill>
              <a:effectLst/>
              <a:latin typeface="Helvetica Neue" panose="02000503000000020004" pitchFamily="2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分析：</a:t>
            </a: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当需要非常多、几乎全部字段时，此时使用 </a:t>
            </a:r>
            <a:r>
              <a:rPr lang="en" altLang="zh-CN" sz="1600" b="0" i="0" spc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doc_value</a:t>
            </a:r>
            <a:r>
              <a:rPr lang="en" altLang="zh-CN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Fields </a:t>
            </a: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可能会有非常多的随机</a:t>
            </a:r>
            <a:r>
              <a:rPr lang="en" altLang="zh-CN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IO</a:t>
            </a:r>
            <a:r>
              <a:rPr lang="zh-CN" altLang="en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。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此时</a:t>
            </a: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读取 </a:t>
            </a:r>
            <a:r>
              <a:rPr lang="en-US" altLang="zh-CN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_</a:t>
            </a:r>
            <a:r>
              <a:rPr lang="en" altLang="zh-CN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source </a:t>
            </a: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一个字段就能够包含几乎全部字段，耗时最低。</a:t>
            </a:r>
            <a:endParaRPr lang="en-US" altLang="zh-CN" sz="1600" b="0" i="0" spc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algn="l" fontAlgn="base">
              <a:lnSpc>
                <a:spcPct val="150000"/>
              </a:lnSpc>
            </a:pPr>
            <a:endParaRPr lang="en-US" altLang="zh-CN" sz="1600" dirty="0"/>
          </a:p>
          <a:p>
            <a:pPr algn="l" fontAlgn="base">
              <a:lnSpc>
                <a:spcPct val="150000"/>
              </a:lnSpc>
            </a:pPr>
            <a:r>
              <a:rPr lang="en-US" altLang="zh-CN" sz="1800" dirty="0">
                <a:solidFill>
                  <a:srgbClr val="00B0F0"/>
                </a:solidFill>
              </a:rPr>
              <a:t>3</a:t>
            </a:r>
            <a:r>
              <a:rPr lang="zh-CN" altLang="en-US" sz="1800" dirty="0">
                <a:solidFill>
                  <a:srgbClr val="00B0F0"/>
                </a:solidFill>
              </a:rPr>
              <a:t>、</a:t>
            </a:r>
            <a:r>
              <a:rPr lang="zh-CN" altLang="en-US" sz="1800" b="0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在不同数据场景下，</a:t>
            </a:r>
            <a:r>
              <a:rPr lang="en-US" altLang="zh-CN" sz="1800" b="0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_</a:t>
            </a:r>
            <a:r>
              <a:rPr lang="en" altLang="zh-CN" sz="1800" b="0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source</a:t>
            </a:r>
            <a:r>
              <a:rPr lang="zh-CN" altLang="en" sz="1800" b="0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、</a:t>
            </a:r>
            <a:r>
              <a:rPr lang="zh-CN" altLang="en-US" sz="1800" b="0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列存、</a:t>
            </a:r>
            <a:r>
              <a:rPr lang="en" altLang="zh-CN" sz="1800" b="0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Store </a:t>
            </a:r>
            <a:r>
              <a:rPr lang="zh-CN" altLang="en-US" sz="1800" b="0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查询性能的</a:t>
            </a:r>
            <a:r>
              <a:rPr lang="zh-CN" altLang="en-US" sz="1800" b="1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平衡点</a:t>
            </a:r>
            <a:r>
              <a:rPr lang="zh-CN" altLang="en-US" sz="1800" b="0" i="0" spc="0" dirty="0">
                <a:solidFill>
                  <a:srgbClr val="00B0F0"/>
                </a:solidFill>
                <a:effectLst/>
                <a:latin typeface="Helvetica Neue" panose="02000503000000020004" pitchFamily="2" charset="0"/>
              </a:rPr>
              <a:t>可能会偏移，还是需要实际的压测。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D57BC0-B68C-7631-5D6D-62869D416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" y="2826104"/>
            <a:ext cx="9224682" cy="66189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AFB088-049B-1075-DD04-5DD393BEEA76}"/>
              </a:ext>
            </a:extLst>
          </p:cNvPr>
          <p:cNvSpPr txBox="1"/>
          <p:nvPr/>
        </p:nvSpPr>
        <p:spPr>
          <a:xfrm>
            <a:off x="305123" y="1308811"/>
            <a:ext cx="13689106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9</a:t>
            </a:r>
            <a:r>
              <a:rPr kumimoji="1" lang="zh-CN" altLang="en-US" sz="2400" b="1" dirty="0"/>
              <a:t>、</a:t>
            </a:r>
            <a:r>
              <a:rPr kumimoji="1" lang="en" altLang="zh-CN" sz="2400" b="1" dirty="0"/>
              <a:t> </a:t>
            </a:r>
            <a:r>
              <a:rPr kumimoji="1" lang="en" altLang="zh-CN" sz="2400" b="1" dirty="0" err="1"/>
              <a:t>docvalue_fields</a:t>
            </a:r>
            <a:r>
              <a:rPr kumimoji="1" lang="zh-CN" altLang="en" sz="2400" b="1" dirty="0"/>
              <a:t>替代</a:t>
            </a:r>
            <a:r>
              <a:rPr kumimoji="1" lang="en-US" altLang="zh-CN" sz="2400" b="1" dirty="0"/>
              <a:t>source</a:t>
            </a:r>
            <a:r>
              <a:rPr kumimoji="1" lang="zh-CN" altLang="en-US" sz="2400" b="1" dirty="0"/>
              <a:t>，降低查询过程中解压及网络传输开销</a:t>
            </a:r>
            <a:endParaRPr lang="en-US" altLang="zh-CN" sz="2400" b="1" i="0" spc="0" dirty="0">
              <a:solidFill>
                <a:srgbClr val="333333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i="0" spc="0" dirty="0">
                <a:solidFill>
                  <a:srgbClr val="333333"/>
                </a:solidFill>
                <a:effectLst/>
                <a:latin typeface="+mn-ea"/>
              </a:rPr>
              <a:t>性能测试：</a:t>
            </a:r>
            <a:endParaRPr lang="en-US" altLang="zh-CN" sz="2000" b="1" i="0" spc="0" dirty="0">
              <a:solidFill>
                <a:srgbClr val="333333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+mn-ea"/>
              </a:rPr>
              <a:t>基于</a:t>
            </a:r>
            <a:r>
              <a:rPr lang="en-US" altLang="zh-CN" sz="1600" b="0" i="0" spc="0" dirty="0">
                <a:solidFill>
                  <a:srgbClr val="333333"/>
                </a:solidFill>
                <a:effectLst/>
                <a:latin typeface="+mn-ea"/>
              </a:rPr>
              <a:t>8</a:t>
            </a:r>
            <a:r>
              <a:rPr lang="en" altLang="zh-CN" sz="1600" b="0" i="0" spc="0" dirty="0">
                <a:solidFill>
                  <a:srgbClr val="333333"/>
                </a:solidFill>
                <a:effectLst/>
                <a:latin typeface="+mn-ea"/>
              </a:rPr>
              <a:t>C 32G </a:t>
            </a: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+mn-ea"/>
              </a:rPr>
              <a:t>规格，构建</a:t>
            </a:r>
            <a:r>
              <a:rPr lang="en-US" altLang="zh-CN" sz="1600" b="0" i="0" spc="0" dirty="0">
                <a:solidFill>
                  <a:srgbClr val="333333"/>
                </a:solidFill>
                <a:effectLst/>
                <a:latin typeface="+mn-ea"/>
              </a:rPr>
              <a:t>100</a:t>
            </a:r>
            <a:r>
              <a:rPr lang="en" altLang="zh-CN" sz="1600" b="0" i="0" spc="0" dirty="0">
                <a:solidFill>
                  <a:srgbClr val="333333"/>
                </a:solidFill>
                <a:effectLst/>
                <a:latin typeface="+mn-ea"/>
              </a:rPr>
              <a:t>w </a:t>
            </a: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+mn-ea"/>
              </a:rPr>
              <a:t>条测试数据（每条数据包含</a:t>
            </a:r>
            <a:r>
              <a:rPr lang="en-US" altLang="zh-CN" sz="1600" b="0" i="0" spc="0" dirty="0">
                <a:solidFill>
                  <a:srgbClr val="333333"/>
                </a:solidFill>
                <a:effectLst/>
                <a:latin typeface="+mn-ea"/>
              </a:rPr>
              <a:t>100</a:t>
            </a:r>
            <a:r>
              <a:rPr lang="zh-CN" altLang="en-US" sz="1600" b="0" i="0" spc="0" dirty="0">
                <a:solidFill>
                  <a:srgbClr val="333333"/>
                </a:solidFill>
                <a:effectLst/>
                <a:latin typeface="+mn-ea"/>
              </a:rPr>
              <a:t>个字段）不断变化查询字段数进行查询，得到如下结果：</a:t>
            </a:r>
            <a:endParaRPr lang="zh-CN" altLang="en-US" sz="1600" dirty="0"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zh-CN" altLang="en-US" sz="20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BE4540-8178-50AF-C71D-329FA894E74A}"/>
              </a:ext>
            </a:extLst>
          </p:cNvPr>
          <p:cNvSpPr txBox="1"/>
          <p:nvPr/>
        </p:nvSpPr>
        <p:spPr>
          <a:xfrm>
            <a:off x="3237586" y="9319712"/>
            <a:ext cx="434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不同查询方式字段和耗时关系图</a:t>
            </a:r>
          </a:p>
        </p:txBody>
      </p:sp>
    </p:spTree>
    <p:extLst>
      <p:ext uri="{BB962C8B-B14F-4D97-AF65-F5344CB8AC3E}">
        <p14:creationId xmlns:p14="http://schemas.microsoft.com/office/powerpoint/2010/main" val="1196639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0">
            <a:extLst>
              <a:ext uri="{FF2B5EF4-FFF2-40B4-BE49-F238E27FC236}">
                <a16:creationId xmlns:a16="http://schemas.microsoft.com/office/drawing/2014/main" id="{CA6B15CF-4B4E-49DE-8DFD-1B2D1850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7" y="3098310"/>
            <a:ext cx="5347618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Part1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：腾讯云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产品介绍</a:t>
            </a:r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id="{61AC2B36-CA9A-4521-AC72-143609AEF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6" y="4148285"/>
            <a:ext cx="6232475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Part2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集群容量及索引规划</a:t>
            </a:r>
          </a:p>
        </p:txBody>
      </p:sp>
      <p:sp>
        <p:nvSpPr>
          <p:cNvPr id="23" name="矩形 10">
            <a:extLst>
              <a:ext uri="{FF2B5EF4-FFF2-40B4-BE49-F238E27FC236}">
                <a16:creationId xmlns:a16="http://schemas.microsoft.com/office/drawing/2014/main" id="{6610AA0D-E137-412D-8E7B-78E31722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7" y="5273263"/>
            <a:ext cx="5796459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Part3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集群读写性能优化</a:t>
            </a: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916ACBB1-F1A5-4E8B-973A-006D503EB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904" y="6398241"/>
            <a:ext cx="6020879" cy="56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Part4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</a:t>
            </a:r>
            <a:r>
              <a:rPr lang="en-US" altLang="zh-CN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ES</a:t>
            </a:r>
            <a:r>
              <a:rPr lang="zh-CN" altLang="en-US" sz="3402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集群运维经验分享</a:t>
            </a:r>
            <a:endParaRPr lang="zh-CN" altLang="en-US" sz="1984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5BD111-B065-4F49-AC1C-4C6234C50A13}"/>
              </a:ext>
            </a:extLst>
          </p:cNvPr>
          <p:cNvSpPr txBox="1"/>
          <p:nvPr/>
        </p:nvSpPr>
        <p:spPr>
          <a:xfrm>
            <a:off x="2160059" y="4593289"/>
            <a:ext cx="2800767" cy="79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103" dirty="0"/>
              <a:t>目录概要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B834BE3-49B0-4E73-A1D4-1D7C48EED540}"/>
              </a:ext>
            </a:extLst>
          </p:cNvPr>
          <p:cNvSpPr/>
          <p:nvPr/>
        </p:nvSpPr>
        <p:spPr>
          <a:xfrm>
            <a:off x="5722456" y="6408535"/>
            <a:ext cx="9036532" cy="5635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905"/>
          </a:p>
        </p:txBody>
      </p:sp>
    </p:spTree>
    <p:extLst>
      <p:ext uri="{BB962C8B-B14F-4D97-AF65-F5344CB8AC3E}">
        <p14:creationId xmlns:p14="http://schemas.microsoft.com/office/powerpoint/2010/main" val="1596050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3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ES</a:t>
            </a:r>
            <a:r>
              <a:rPr lang="zh-CN" altLang="en-US" sz="3600" b="1" dirty="0"/>
              <a:t>集群运维经验分享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D64B9D-3631-BD47-B5A9-9ED06EBEEAE2}"/>
              </a:ext>
            </a:extLst>
          </p:cNvPr>
          <p:cNvSpPr txBox="1"/>
          <p:nvPr/>
        </p:nvSpPr>
        <p:spPr>
          <a:xfrm>
            <a:off x="387163" y="1621713"/>
            <a:ext cx="5489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15A5DE"/>
                </a:solidFill>
              </a:rPr>
              <a:t>集群性能问题排查思路</a:t>
            </a:r>
            <a:endParaRPr kumimoji="1" lang="en-US" altLang="zh-CN" dirty="0">
              <a:solidFill>
                <a:srgbClr val="15A5DE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989E2C3-14C0-7503-E54D-A50369E60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24" y="1279304"/>
            <a:ext cx="12953601" cy="84409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D7877E-70A6-95B9-15BD-39BD8CD0193D}"/>
              </a:ext>
            </a:extLst>
          </p:cNvPr>
          <p:cNvSpPr txBox="1"/>
          <p:nvPr/>
        </p:nvSpPr>
        <p:spPr>
          <a:xfrm>
            <a:off x="758358" y="2448362"/>
            <a:ext cx="4746812" cy="456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2000" dirty="0">
                <a:solidFill>
                  <a:srgbClr val="15A5DE"/>
                </a:solidFill>
              </a:rPr>
              <a:t>监控</a:t>
            </a:r>
            <a:endParaRPr kumimoji="1" lang="en-US" altLang="zh-CN" sz="2000" dirty="0">
              <a:solidFill>
                <a:srgbClr val="15A5DE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solidFill>
                <a:srgbClr val="15A5DE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2000" dirty="0">
                <a:solidFill>
                  <a:srgbClr val="15A5DE"/>
                </a:solidFill>
              </a:rPr>
              <a:t>日志</a:t>
            </a:r>
            <a:endParaRPr kumimoji="1" lang="en-US" altLang="zh-CN" sz="2000" dirty="0">
              <a:solidFill>
                <a:srgbClr val="15A5DE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solidFill>
                <a:srgbClr val="15A5DE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2000" dirty="0">
                <a:solidFill>
                  <a:srgbClr val="15A5DE"/>
                </a:solidFill>
              </a:rPr>
              <a:t>问题归类</a:t>
            </a:r>
            <a:endParaRPr kumimoji="1" lang="en-US" altLang="zh-CN" sz="2000" dirty="0">
              <a:solidFill>
                <a:srgbClr val="15A5DE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endParaRPr kumimoji="1" lang="en-US" altLang="zh-CN" sz="800" dirty="0">
              <a:solidFill>
                <a:srgbClr val="15A5DE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kumimoji="1" lang="zh-CN" altLang="en-US" sz="1600" dirty="0">
                <a:solidFill>
                  <a:srgbClr val="15A5DE"/>
                </a:solidFill>
              </a:rPr>
              <a:t>写入问题</a:t>
            </a:r>
            <a:endParaRPr kumimoji="1" lang="en-US" altLang="zh-CN" sz="1600" dirty="0">
              <a:solidFill>
                <a:srgbClr val="15A5DE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kumimoji="1" lang="zh-CN" altLang="en-US" sz="1600" dirty="0">
                <a:solidFill>
                  <a:srgbClr val="15A5DE"/>
                </a:solidFill>
              </a:rPr>
              <a:t>查询问题</a:t>
            </a:r>
            <a:endParaRPr kumimoji="1" lang="en-US" altLang="zh-CN" sz="1600" dirty="0">
              <a:solidFill>
                <a:srgbClr val="15A5DE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kumimoji="1" lang="zh-CN" altLang="en-US" sz="1600" dirty="0">
                <a:solidFill>
                  <a:srgbClr val="15A5DE"/>
                </a:solidFill>
              </a:rPr>
              <a:t>稳定性问题</a:t>
            </a:r>
            <a:endParaRPr kumimoji="1" lang="en-US" altLang="zh-CN" sz="1600" dirty="0">
              <a:solidFill>
                <a:srgbClr val="15A5DE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solidFill>
                <a:srgbClr val="15A5DE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2000" dirty="0">
                <a:solidFill>
                  <a:srgbClr val="15A5DE"/>
                </a:solidFill>
              </a:rPr>
              <a:t>常用运维</a:t>
            </a:r>
            <a:r>
              <a:rPr kumimoji="1" lang="en-US" altLang="zh-CN" sz="2000" dirty="0">
                <a:solidFill>
                  <a:srgbClr val="15A5DE"/>
                </a:solidFill>
              </a:rPr>
              <a:t>API</a:t>
            </a:r>
            <a:endParaRPr kumimoji="1" lang="zh-CN" altLang="en-US" sz="2000" dirty="0">
              <a:solidFill>
                <a:srgbClr val="15A5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129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ES</a:t>
            </a:r>
            <a:r>
              <a:rPr lang="zh-CN" altLang="en-US" sz="3600" b="1" dirty="0"/>
              <a:t>集群运维经验分享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611847-05B8-8442-BBF1-58AB1538D5D4}"/>
              </a:ext>
            </a:extLst>
          </p:cNvPr>
          <p:cNvSpPr txBox="1"/>
          <p:nvPr/>
        </p:nvSpPr>
        <p:spPr>
          <a:xfrm>
            <a:off x="14752455" y="1621713"/>
            <a:ext cx="18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13B313-257A-E849-A4E8-0CBD19B43E4A}"/>
              </a:ext>
            </a:extLst>
          </p:cNvPr>
          <p:cNvSpPr txBox="1"/>
          <p:nvPr/>
        </p:nvSpPr>
        <p:spPr>
          <a:xfrm>
            <a:off x="672779" y="1621713"/>
            <a:ext cx="9047484" cy="3087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集群运维常用命令汇总：</a:t>
            </a:r>
            <a:endParaRPr kumimoji="1" lang="en-US" altLang="zh-CN" sz="2800" dirty="0"/>
          </a:p>
          <a:p>
            <a:endParaRPr kumimoji="1" lang="en-US" altLang="zh-CN" sz="2000" dirty="0">
              <a:hlinkClick r:id="rId3"/>
            </a:endParaRPr>
          </a:p>
          <a:p>
            <a:endParaRPr kumimoji="1" lang="en-US" altLang="zh-CN" sz="2000" dirty="0">
              <a:hlinkClick r:id="rId3"/>
            </a:endParaRPr>
          </a:p>
          <a:p>
            <a:r>
              <a:rPr kumimoji="1" lang="en-US" altLang="zh-CN" sz="2400" dirty="0">
                <a:hlinkClick r:id="rId3"/>
              </a:rPr>
              <a:t>1</a:t>
            </a:r>
            <a:r>
              <a:rPr kumimoji="1" lang="zh-CN" altLang="en-US" sz="2400" dirty="0">
                <a:hlinkClick r:id="rId3"/>
              </a:rPr>
              <a:t>、集群维度：</a:t>
            </a:r>
            <a:endParaRPr kumimoji="1" lang="en-US" altLang="zh-CN" sz="2400" dirty="0"/>
          </a:p>
          <a:p>
            <a:endParaRPr kumimoji="1" lang="en-US" altLang="zh-CN" dirty="0"/>
          </a:p>
          <a:p>
            <a:pPr marL="457200" indent="-457200">
              <a:buFont typeface="Wingdings" pitchFamily="2" charset="2"/>
              <a:buChar char="u"/>
            </a:pPr>
            <a:endParaRPr kumimoji="1" lang="zh-CN" altLang="en-US" sz="2000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B16E3B-C425-0CF6-303F-18F33351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6" y="3054409"/>
            <a:ext cx="9731434" cy="59240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967EA8-6534-B9F2-0A9B-8852F96CC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108" y="1281676"/>
            <a:ext cx="8652417" cy="44251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EB64DB-B32A-C7D3-B52C-6707145CE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108" y="5509113"/>
            <a:ext cx="8652417" cy="42111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72AA43A-7F72-6175-1426-4C8A385FF4CF}"/>
              </a:ext>
            </a:extLst>
          </p:cNvPr>
          <p:cNvSpPr txBox="1"/>
          <p:nvPr/>
        </p:nvSpPr>
        <p:spPr>
          <a:xfrm>
            <a:off x="10199970" y="1621713"/>
            <a:ext cx="588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hlinkClick r:id="rId7"/>
              </a:rPr>
              <a:t>2</a:t>
            </a:r>
            <a:r>
              <a:rPr kumimoji="1" lang="zh-CN" altLang="en-US" sz="2400" dirty="0">
                <a:hlinkClick r:id="rId7"/>
              </a:rPr>
              <a:t>、节点维度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5FDA25-E7B0-D051-A1C2-59E71B2794D3}"/>
              </a:ext>
            </a:extLst>
          </p:cNvPr>
          <p:cNvSpPr txBox="1"/>
          <p:nvPr/>
        </p:nvSpPr>
        <p:spPr>
          <a:xfrm>
            <a:off x="10199970" y="5721543"/>
            <a:ext cx="588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hlinkClick r:id="rId8"/>
              </a:rPr>
              <a:t>3</a:t>
            </a:r>
            <a:r>
              <a:rPr kumimoji="1" lang="zh-CN" altLang="en-US" sz="2400" dirty="0">
                <a:hlinkClick r:id="rId8"/>
              </a:rPr>
              <a:t>、索引维度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3322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835611" y="4198411"/>
            <a:ext cx="10841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103" b="1">
                <a:solidFill>
                  <a:schemeClr val="bg1"/>
                </a:solidFill>
                <a:latin typeface="微软雅黑" charset="0"/>
                <a:ea typeface="微软雅黑" charset="0"/>
              </a:rPr>
              <a:t>             </a:t>
            </a:r>
            <a:r>
              <a:rPr lang="zh-CN" altLang="en-US" sz="8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谢  谢</a:t>
            </a:r>
            <a:endParaRPr lang="zh-CN" altLang="en-US" sz="8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1C2FD890-140B-8237-A717-2F2B08CDB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525" y="2590390"/>
            <a:ext cx="3458283" cy="5674659"/>
          </a:xfrm>
          <a:prstGeom prst="rect">
            <a:avLst/>
          </a:prstGeom>
        </p:spPr>
      </p:pic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CC6CBA59-07BD-58FB-3C88-97AE98375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29" y="2701697"/>
            <a:ext cx="4268983" cy="57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0A88B-E4E2-4C2E-9B31-BF0C92FB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腾讯云</a:t>
            </a:r>
            <a:r>
              <a:rPr lang="en-US" altLang="zh-CN" b="1" dirty="0"/>
              <a:t>ES</a:t>
            </a:r>
            <a:r>
              <a:rPr lang="zh-CN" altLang="en-US" b="1" dirty="0"/>
              <a:t>：开箱即用的云端</a:t>
            </a:r>
            <a:r>
              <a:rPr lang="en-US" altLang="zh-CN" b="1" dirty="0"/>
              <a:t>Elasticsearch</a:t>
            </a:r>
            <a:r>
              <a:rPr lang="zh-CN" altLang="en-US" b="1" dirty="0"/>
              <a:t>服务</a:t>
            </a:r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00985B1B-94A1-455F-8CFE-670EF7B3A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06" y="1559750"/>
            <a:ext cx="18202551" cy="116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50000"/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000" b="1" dirty="0"/>
              <a:t>腾讯云</a:t>
            </a:r>
            <a:r>
              <a:rPr lang="en-IE" altLang="zh-CN" sz="2000" b="1" dirty="0"/>
              <a:t>Elasticsearch </a:t>
            </a:r>
            <a:r>
              <a:rPr lang="en-IE" altLang="zh-CN" sz="2000" b="1" dirty="0" err="1"/>
              <a:t>Servie</a:t>
            </a:r>
            <a:r>
              <a:rPr lang="en-IE" altLang="zh-CN" sz="2000" b="1" dirty="0"/>
              <a:t>(ES)</a:t>
            </a:r>
            <a:r>
              <a:rPr lang="zh-CN" altLang="en-US" sz="2000" dirty="0"/>
              <a:t>基于开源引擎打造，包含</a:t>
            </a:r>
            <a:r>
              <a:rPr lang="en-IE" altLang="zh-CN" sz="2000" dirty="0"/>
              <a:t>Elasticsearch</a:t>
            </a:r>
            <a:r>
              <a:rPr lang="zh-CN" altLang="en-IE" sz="2000" dirty="0"/>
              <a:t>、</a:t>
            </a:r>
            <a:r>
              <a:rPr lang="en-IE" altLang="zh-CN" sz="2000" dirty="0"/>
              <a:t>Kibana </a:t>
            </a:r>
            <a:r>
              <a:rPr lang="zh-CN" altLang="en-US" sz="2000" dirty="0"/>
              <a:t>及常用插件，集成了安全、监控告警、</a:t>
            </a:r>
            <a:r>
              <a:rPr lang="en-IE" altLang="zh-CN" sz="2000" dirty="0"/>
              <a:t>SQL</a:t>
            </a:r>
            <a:r>
              <a:rPr lang="zh-CN" altLang="en-IE" sz="2000" dirty="0"/>
              <a:t>、</a:t>
            </a:r>
            <a:r>
              <a:rPr lang="zh-CN" altLang="en-US" sz="2000" dirty="0"/>
              <a:t>机器学习等高级特性</a:t>
            </a:r>
            <a:r>
              <a:rPr lang="en-US" altLang="zh-CN" sz="2000" dirty="0"/>
              <a:t>(</a:t>
            </a:r>
            <a:r>
              <a:rPr lang="en-IE" altLang="zh-CN" sz="2000" dirty="0"/>
              <a:t>X-Pack)</a:t>
            </a:r>
            <a:r>
              <a:rPr lang="zh-CN" altLang="en-IE" sz="2000" dirty="0"/>
              <a:t>。</a:t>
            </a:r>
            <a:br>
              <a:rPr lang="zh-CN" altLang="en-IE" sz="2000" dirty="0"/>
            </a:br>
            <a:r>
              <a:rPr lang="zh-CN" altLang="en-US" sz="2000" dirty="0"/>
              <a:t>使用腾讯云 </a:t>
            </a:r>
            <a:r>
              <a:rPr lang="en-IE" altLang="zh-CN" sz="2000" dirty="0"/>
              <a:t>ES</a:t>
            </a:r>
            <a:r>
              <a:rPr lang="zh-CN" altLang="en-IE" sz="2000" dirty="0"/>
              <a:t>，</a:t>
            </a:r>
            <a:r>
              <a:rPr lang="zh-CN" altLang="en-US" sz="2000" dirty="0"/>
              <a:t>您可以快速部署、轻松管理、按需扩展您的集群，简化复杂运维操作，快速构建日志分析、异常监控、 网站搜索、企业搜索、</a:t>
            </a:r>
            <a:r>
              <a:rPr lang="en-IE" altLang="zh-CN" sz="2000" dirty="0"/>
              <a:t>BI </a:t>
            </a:r>
            <a:r>
              <a:rPr lang="zh-CN" altLang="en-US" sz="2000" dirty="0"/>
              <a:t>分析等各类业务。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SzPct val="50000"/>
              <a:buFontTx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E81A25-D528-C14A-9875-34ADF275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97" y="3258816"/>
            <a:ext cx="14217233" cy="64614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F4E74E-631D-C344-B525-6A09C5B5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059" y="3100932"/>
            <a:ext cx="9314545" cy="65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0A88B-E4E2-4C2E-9B31-BF0C92FB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腾讯云</a:t>
            </a:r>
            <a:r>
              <a:rPr lang="en-US" altLang="zh-CN" b="1" dirty="0"/>
              <a:t>ES</a:t>
            </a:r>
            <a:r>
              <a:rPr lang="zh-CN" altLang="en-US" b="1" dirty="0"/>
              <a:t>内核优化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6246B76-CF21-198F-753A-3EDC21DF9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62193"/>
              </p:ext>
            </p:extLst>
          </p:nvPr>
        </p:nvGraphicFramePr>
        <p:xfrm>
          <a:off x="2841076" y="2011881"/>
          <a:ext cx="14115665" cy="743319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05392">
                  <a:extLst>
                    <a:ext uri="{9D8B030D-6E8A-4147-A177-3AD203B41FA5}">
                      <a16:colId xmlns:a16="http://schemas.microsoft.com/office/drawing/2014/main" val="2894872710"/>
                    </a:ext>
                  </a:extLst>
                </a:gridCol>
                <a:gridCol w="2066663">
                  <a:extLst>
                    <a:ext uri="{9D8B030D-6E8A-4147-A177-3AD203B41FA5}">
                      <a16:colId xmlns:a16="http://schemas.microsoft.com/office/drawing/2014/main" val="3773282726"/>
                    </a:ext>
                  </a:extLst>
                </a:gridCol>
                <a:gridCol w="2735683">
                  <a:extLst>
                    <a:ext uri="{9D8B030D-6E8A-4147-A177-3AD203B41FA5}">
                      <a16:colId xmlns:a16="http://schemas.microsoft.com/office/drawing/2014/main" val="543279587"/>
                    </a:ext>
                  </a:extLst>
                </a:gridCol>
                <a:gridCol w="7707927">
                  <a:extLst>
                    <a:ext uri="{9D8B030D-6E8A-4147-A177-3AD203B41FA5}">
                      <a16:colId xmlns:a16="http://schemas.microsoft.com/office/drawing/2014/main" val="2917948739"/>
                    </a:ext>
                  </a:extLst>
                </a:gridCol>
              </a:tblGrid>
              <a:tr h="330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分类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比较项目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腾讯云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6217"/>
                  </a:ext>
                </a:extLst>
              </a:tr>
              <a:tr h="4409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内存优化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FST Off-Heap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单节点最大</a:t>
                      </a:r>
                      <a:r>
                        <a:rPr lang="en-US" altLang="zh-CN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索引数据，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 ↓10%+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，读写性能无影响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98546"/>
                  </a:ext>
                </a:extLst>
              </a:tr>
              <a:tr h="4409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存储优化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压缩编码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zstd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算法，</a:t>
                      </a:r>
                      <a:r>
                        <a:rPr lang="zh-CN" altLang="en-US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压缩比↑</a:t>
                      </a:r>
                      <a:r>
                        <a:rPr lang="en-US" altLang="zh-CN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 - 50%</a:t>
                      </a:r>
                      <a:r>
                        <a:rPr lang="zh-CN" altLang="en-US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，写入性能不变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577494"/>
                  </a:ext>
                </a:extLst>
              </a:tr>
              <a:tr h="3613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数据裁剪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自研 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字段行存裁剪，时序场景存储开销降低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20%+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28021"/>
                  </a:ext>
                </a:extLst>
              </a:tr>
              <a:tr h="71544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稳定性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熔断限流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680"/>
                        </a:lnSpc>
                      </a:pP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高并发限流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680"/>
                        </a:lnSpc>
                      </a:pPr>
                      <a:r>
                        <a:rPr lang="en-US" altLang="zh-CN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基于内存判断，曲线平滑限流</a:t>
                      </a:r>
                      <a:endParaRPr lang="en-US" altLang="zh-CN" sz="1200" b="1" i="0" u="none" strike="noStrike" dirty="0">
                        <a:solidFill>
                          <a:schemeClr val="accent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>
                        <a:lnSpc>
                          <a:spcPts val="1680"/>
                        </a:lnSpc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基于内存资源的网络层高并发写入限流。</a:t>
                      </a:r>
                    </a:p>
                    <a:p>
                      <a:pPr algn="l" fontAlgn="ctr">
                        <a:lnSpc>
                          <a:spcPts val="1680"/>
                        </a:lnSpc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异常请求内存快速回收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68294"/>
                  </a:ext>
                </a:extLst>
              </a:tr>
              <a:tr h="4066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单个查询限流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单请求熔断器，避免单个大查询占用资源过多影响其它查询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878251"/>
                  </a:ext>
                </a:extLst>
              </a:tr>
              <a:tr h="4255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均衡策略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分片均衡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均衡策略：新节点分片不均、多盘分片不均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845708"/>
                  </a:ext>
                </a:extLst>
              </a:tr>
              <a:tr h="413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JDK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JDK</a:t>
                      </a:r>
                      <a:r>
                        <a:rPr lang="zh-CN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自研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KONA JDK; GC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负债自动管理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91169"/>
                  </a:ext>
                </a:extLst>
              </a:tr>
              <a:tr h="4132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元数据性能优化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元数据性能优化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mapping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更新任务优先级优化，元数据异步罗盘优化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608136"/>
                  </a:ext>
                </a:extLst>
              </a:tr>
              <a:tr h="7154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其他优化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700"/>
                        </a:lnSpc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滚动重启速度优化，大集群单节点重启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多分钟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分钟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支持秒级在线切主节点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>
                        <a:lnSpc>
                          <a:spcPts val="1700"/>
                        </a:lnSpc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存储文件类型可配置，优化业务场景系统内存使用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661506"/>
                  </a:ext>
                </a:extLst>
              </a:tr>
              <a:tr h="44099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缓存策略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查询缓存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查询缓存优化，查询毛刺从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750ms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降至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50ms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093881"/>
                  </a:ext>
                </a:extLst>
              </a:tr>
              <a:tr h="3252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执行引擎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translog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锁机制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Translog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锁机制优化，总体写入性能</a:t>
                      </a:r>
                      <a:r>
                        <a:rPr lang="zh-CN" altLang="en-US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</a:t>
                      </a:r>
                      <a:r>
                        <a:rPr lang="en-US" altLang="zh-CN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588267"/>
                  </a:ext>
                </a:extLst>
              </a:tr>
              <a:tr h="3179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查询剪枝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查询高效剪枝，排序场景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composite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聚合性能提升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3 - 7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倍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466015"/>
                  </a:ext>
                </a:extLst>
              </a:tr>
              <a:tr h="3179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重排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 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Fetch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阶段顺序抓取优化，结果集较大场景性能↑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10%+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323003"/>
                  </a:ext>
                </a:extLst>
              </a:tr>
              <a:tr h="3179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定向路由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解决长尾分片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节点性能问题，写入吞吐↑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20%+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CPU↓ 20%+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673346"/>
                  </a:ext>
                </a:extLst>
              </a:tr>
              <a:tr h="413297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存储引擎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合并策略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基于时序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大小分层合并、冷分片自动合并，搜索场景查询性能↑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40%+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522018"/>
                  </a:ext>
                </a:extLst>
              </a:tr>
              <a:tr h="317951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带主键写入性能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带主键写入性能</a:t>
                      </a:r>
                      <a:r>
                        <a:rPr lang="zh-CN" altLang="en-US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</a:t>
                      </a:r>
                      <a:r>
                        <a:rPr lang="en-US" altLang="zh-CN" sz="1200" b="1" i="0" u="none" strike="noStrike" dirty="0">
                          <a:solidFill>
                            <a:schemeClr val="accent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10488"/>
                  </a:ext>
                </a:extLst>
              </a:tr>
              <a:tr h="31795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扩展性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集群规模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分片数量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百万分片，千级节点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5212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6D60F4AB-BD5D-7D78-F9DD-4B299B1DCF3A}"/>
              </a:ext>
            </a:extLst>
          </p:cNvPr>
          <p:cNvSpPr/>
          <p:nvPr/>
        </p:nvSpPr>
        <p:spPr>
          <a:xfrm>
            <a:off x="2832479" y="1396070"/>
            <a:ext cx="179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BB4532-A6A8-F344-34A8-EF46D69EF77E}"/>
              </a:ext>
            </a:extLst>
          </p:cNvPr>
          <p:cNvSpPr/>
          <p:nvPr/>
        </p:nvSpPr>
        <p:spPr>
          <a:xfrm>
            <a:off x="4598896" y="1349775"/>
            <a:ext cx="5917197" cy="61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zh-CN" sz="1701" dirty="0">
                <a:latin typeface="+mn-ea"/>
              </a:rPr>
              <a:t> .</a:t>
            </a:r>
            <a:r>
              <a:rPr lang="zh-CN" altLang="en-US" sz="1701" dirty="0">
                <a:latin typeface="+mn-ea"/>
              </a:rPr>
              <a:t> </a:t>
            </a:r>
            <a:r>
              <a:rPr lang="zh-CN" altLang="en-US" sz="1701" dirty="0">
                <a:solidFill>
                  <a:schemeClr val="accent2"/>
                </a:solidFill>
                <a:latin typeface="+mn-ea"/>
              </a:rPr>
              <a:t>起步早</a:t>
            </a:r>
            <a:r>
              <a:rPr lang="zh-CN" altLang="en-US" sz="1701" dirty="0">
                <a:latin typeface="+mn-ea"/>
              </a:rPr>
              <a:t>，</a:t>
            </a:r>
            <a:r>
              <a:rPr lang="en-US" altLang="zh-CN" sz="1701" dirty="0">
                <a:solidFill>
                  <a:schemeClr val="accent2"/>
                </a:solidFill>
                <a:latin typeface="+mn-ea"/>
              </a:rPr>
              <a:t>2018</a:t>
            </a:r>
            <a:r>
              <a:rPr lang="zh-CN" altLang="en-US" sz="1701" dirty="0">
                <a:solidFill>
                  <a:schemeClr val="accent2"/>
                </a:solidFill>
                <a:latin typeface="+mn-ea"/>
              </a:rPr>
              <a:t>年</a:t>
            </a:r>
            <a:r>
              <a:rPr lang="zh-CN" altLang="en-US" sz="1701" dirty="0">
                <a:latin typeface="+mn-ea"/>
              </a:rPr>
              <a:t>上线自研内核</a:t>
            </a:r>
            <a:endParaRPr lang="zh-CN" altLang="en-US" sz="1701" dirty="0"/>
          </a:p>
          <a:p>
            <a:pPr fontAlgn="ctr"/>
            <a:r>
              <a:rPr lang="en-US" altLang="zh-CN" sz="1701" dirty="0">
                <a:latin typeface="+mn-ea"/>
              </a:rPr>
              <a:t> . </a:t>
            </a:r>
            <a:r>
              <a:rPr lang="zh-CN" altLang="en-US" sz="1701" dirty="0">
                <a:latin typeface="+mn-ea"/>
              </a:rPr>
              <a:t>提交社区</a:t>
            </a:r>
            <a:r>
              <a:rPr lang="en-US" altLang="zh-CN" sz="1701" dirty="0">
                <a:solidFill>
                  <a:schemeClr val="accent2"/>
                </a:solidFill>
                <a:latin typeface="+mn-ea"/>
              </a:rPr>
              <a:t>PR 150+</a:t>
            </a:r>
            <a:endParaRPr lang="zh-CN" altLang="en-US" sz="170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992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0A88B-E4E2-4C2E-9B31-BF0C92FB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腾讯云</a:t>
            </a:r>
            <a:r>
              <a:rPr lang="en-US" altLang="zh-CN" b="1" dirty="0"/>
              <a:t>ES</a:t>
            </a:r>
            <a:r>
              <a:rPr lang="zh-CN" altLang="en-US" b="1" dirty="0"/>
              <a:t>性能优化：执行引擎</a:t>
            </a:r>
          </a:p>
        </p:txBody>
      </p:sp>
      <p:pic>
        <p:nvPicPr>
          <p:cNvPr id="93" name="picture 373">
            <a:extLst>
              <a:ext uri="{FF2B5EF4-FFF2-40B4-BE49-F238E27FC236}">
                <a16:creationId xmlns:a16="http://schemas.microsoft.com/office/drawing/2014/main" id="{2B4218D8-2349-3C39-86D2-C1809440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13563" y="2887998"/>
            <a:ext cx="5026456" cy="5871039"/>
          </a:xfrm>
          <a:prstGeom prst="rect">
            <a:avLst/>
          </a:prstGeom>
        </p:spPr>
      </p:pic>
      <p:pic>
        <p:nvPicPr>
          <p:cNvPr id="94" name="picture 374">
            <a:extLst>
              <a:ext uri="{FF2B5EF4-FFF2-40B4-BE49-F238E27FC236}">
                <a16:creationId xmlns:a16="http://schemas.microsoft.com/office/drawing/2014/main" id="{0A489219-D534-729C-1DC0-3E1FE4D8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57061" y="2889079"/>
            <a:ext cx="5685092" cy="4624323"/>
          </a:xfrm>
          <a:prstGeom prst="rect">
            <a:avLst/>
          </a:prstGeom>
        </p:spPr>
      </p:pic>
      <p:graphicFrame>
        <p:nvGraphicFramePr>
          <p:cNvPr id="95" name="table 375">
            <a:extLst>
              <a:ext uri="{FF2B5EF4-FFF2-40B4-BE49-F238E27FC236}">
                <a16:creationId xmlns:a16="http://schemas.microsoft.com/office/drawing/2014/main" id="{79EF0B7C-F1C6-AA93-B277-EA1FC34B6F77}"/>
              </a:ext>
            </a:extLst>
          </p:cNvPr>
          <p:cNvGraphicFramePr>
            <a:graphicFrameLocks noGrp="1"/>
          </p:cNvGraphicFramePr>
          <p:nvPr/>
        </p:nvGraphicFramePr>
        <p:xfrm>
          <a:off x="7448060" y="3296609"/>
          <a:ext cx="4294015" cy="4214807"/>
        </p:xfrm>
        <a:graphic>
          <a:graphicData uri="http://schemas.openxmlformats.org/drawingml/2006/table">
            <a:tbl>
              <a:tblPr/>
              <a:tblGrid>
                <a:gridCol w="1433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4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900" dirty="0"/>
                    </a:p>
                    <a:p>
                      <a:pPr indent="346710" algn="l" defTabSz="-635" rtl="0" eaLnBrk="0">
                        <a:lnSpc>
                          <a:spcPts val="2185"/>
                        </a:lnSpc>
                        <a:spcBef>
                          <a:spcPts val="0"/>
                        </a:spcBef>
                      </a:pPr>
                      <a:r>
                        <a:rPr sz="2600" b="1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do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indent="23749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eld1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indent="23749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eld2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6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4000"/>
                        </a:lnSpc>
                      </a:pPr>
                      <a:endParaRPr lang="en-US" altLang="en-US" sz="6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sz="200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5402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01955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7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3000"/>
                        </a:lnSpc>
                      </a:pPr>
                      <a:endParaRPr lang="en-US" altLang="en-US" sz="600" dirty="0"/>
                    </a:p>
                    <a:p>
                      <a:pPr indent="372745" algn="l" defTabSz="-635" rtl="0" eaLnBrk="0">
                        <a:lnSpc>
                          <a:spcPts val="1920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00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67360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40195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6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4000"/>
                        </a:lnSpc>
                      </a:pPr>
                      <a:endParaRPr lang="en-US" altLang="en-US" sz="600" dirty="0"/>
                    </a:p>
                    <a:p>
                      <a:pPr indent="372745" algn="l" defTabSz="-635" rtl="0" eaLnBrk="0">
                        <a:lnSpc>
                          <a:spcPts val="1920"/>
                        </a:lnSpc>
                        <a:spcBef>
                          <a:spcPts val="5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r>
                        <a:rPr sz="200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5466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39433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6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00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4132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39433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6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r>
                        <a:rPr sz="200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5466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0068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r>
                        <a:rPr sz="200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indent="461645" algn="l" defTabSz="-635" rtl="0" eaLnBrk="0">
                        <a:lnSpc>
                          <a:spcPct val="73000"/>
                        </a:lnSpc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B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0195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46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5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7</a:t>
                      </a:r>
                      <a:r>
                        <a:rPr sz="200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470535" algn="l" defTabSz="-635" rtl="0" eaLnBrk="0">
                        <a:lnSpc>
                          <a:spcPct val="73000"/>
                        </a:lnSpc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400050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7</a:t>
                      </a:r>
                      <a:r>
                        <a:rPr sz="2600" spc="-1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6" name="table 376">
            <a:extLst>
              <a:ext uri="{FF2B5EF4-FFF2-40B4-BE49-F238E27FC236}">
                <a16:creationId xmlns:a16="http://schemas.microsoft.com/office/drawing/2014/main" id="{624B5308-A01E-E967-9632-C1AFB930D2D1}"/>
              </a:ext>
            </a:extLst>
          </p:cNvPr>
          <p:cNvGraphicFramePr>
            <a:graphicFrameLocks noGrp="1"/>
          </p:cNvGraphicFramePr>
          <p:nvPr/>
        </p:nvGraphicFramePr>
        <p:xfrm>
          <a:off x="13114974" y="2345642"/>
          <a:ext cx="2869274" cy="2112353"/>
        </p:xfrm>
        <a:graphic>
          <a:graphicData uri="http://schemas.openxmlformats.org/drawingml/2006/table">
            <a:tbl>
              <a:tblPr/>
              <a:tblGrid>
                <a:gridCol w="1434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indent="24384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eld1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indent="23749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eld2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7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447675" algn="l" defTabSz="-635" rtl="0" eaLnBrk="0">
                        <a:lnSpc>
                          <a:spcPct val="73000"/>
                        </a:lnSpc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39370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6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6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6736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B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0132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6101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39370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6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7" name="table 377">
            <a:extLst>
              <a:ext uri="{FF2B5EF4-FFF2-40B4-BE49-F238E27FC236}">
                <a16:creationId xmlns:a16="http://schemas.microsoft.com/office/drawing/2014/main" id="{478A8673-6815-C5F7-5062-4D22E5E3CF97}"/>
              </a:ext>
            </a:extLst>
          </p:cNvPr>
          <p:cNvGraphicFramePr>
            <a:graphicFrameLocks noGrp="1"/>
          </p:cNvGraphicFramePr>
          <p:nvPr/>
        </p:nvGraphicFramePr>
        <p:xfrm>
          <a:off x="13156915" y="5137698"/>
          <a:ext cx="2868376" cy="2112352"/>
        </p:xfrm>
        <a:graphic>
          <a:graphicData uri="http://schemas.openxmlformats.org/drawingml/2006/table">
            <a:tbl>
              <a:tblPr/>
              <a:tblGrid>
                <a:gridCol w="1433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indent="24384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eld1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indent="238125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eld2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7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60375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01320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indent="459740" algn="l" defTabSz="-635" rtl="0" eaLnBrk="0">
                        <a:lnSpc>
                          <a:spcPct val="73000"/>
                        </a:lnSpc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0195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indent="473710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401955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8" name="textbox 378">
            <a:extLst>
              <a:ext uri="{FF2B5EF4-FFF2-40B4-BE49-F238E27FC236}">
                <a16:creationId xmlns:a16="http://schemas.microsoft.com/office/drawing/2014/main" id="{A4B72EF2-33C8-10DB-ACCB-09EA18675DBC}"/>
              </a:ext>
            </a:extLst>
          </p:cNvPr>
          <p:cNvSpPr/>
          <p:nvPr/>
        </p:nvSpPr>
        <p:spPr>
          <a:xfrm>
            <a:off x="12387480" y="1509151"/>
            <a:ext cx="4310215" cy="750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4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89000"/>
              </a:lnSpc>
            </a:pP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固定长度的堆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不断迭代构建聚合结果</a:t>
            </a:r>
            <a:endParaRPr lang="en-US" altLang="en-US" sz="1984" dirty="0"/>
          </a:p>
          <a:p>
            <a:pPr indent="969353" defTabSz="-900" eaLnBrk="0">
              <a:lnSpc>
                <a:spcPts val="3501"/>
              </a:lnSpc>
            </a:pP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Stream</a:t>
            </a:r>
            <a:r>
              <a:rPr sz="1984" spc="-71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Response</a:t>
            </a:r>
            <a:r>
              <a:rPr sz="1984" spc="-71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spc="-6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key1</a:t>
            </a:r>
            <a:endParaRPr lang="en-US" altLang="en-US" sz="1984" dirty="0"/>
          </a:p>
        </p:txBody>
      </p:sp>
      <p:graphicFrame>
        <p:nvGraphicFramePr>
          <p:cNvPr id="99" name="table 379">
            <a:extLst>
              <a:ext uri="{FF2B5EF4-FFF2-40B4-BE49-F238E27FC236}">
                <a16:creationId xmlns:a16="http://schemas.microsoft.com/office/drawing/2014/main" id="{B64E701A-C563-FAE3-6152-BECE3CF8964D}"/>
              </a:ext>
            </a:extLst>
          </p:cNvPr>
          <p:cNvGraphicFramePr>
            <a:graphicFrameLocks noGrp="1"/>
          </p:cNvGraphicFramePr>
          <p:nvPr/>
        </p:nvGraphicFramePr>
        <p:xfrm>
          <a:off x="13185715" y="7931265"/>
          <a:ext cx="2869274" cy="1053927"/>
        </p:xfrm>
        <a:graphic>
          <a:graphicData uri="http://schemas.openxmlformats.org/drawingml/2006/table">
            <a:tbl>
              <a:tblPr/>
              <a:tblGrid>
                <a:gridCol w="1434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indent="243840" algn="l" defTabSz="-635" rtl="0" eaLnBrk="0">
                        <a:lnSpc>
                          <a:spcPct val="77000"/>
                        </a:lnSpc>
                        <a:spcBef>
                          <a:spcPts val="0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eld1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indent="237490" algn="l" defTabSz="-635" rtl="0" eaLnBrk="0">
                        <a:lnSpc>
                          <a:spcPct val="77000"/>
                        </a:lnSpc>
                        <a:spcBef>
                          <a:spcPts val="0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eld2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5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7688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39941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7</a:t>
                      </a:r>
                      <a:r>
                        <a:rPr sz="2600" spc="-1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0" name="picture 380">
            <a:extLst>
              <a:ext uri="{FF2B5EF4-FFF2-40B4-BE49-F238E27FC236}">
                <a16:creationId xmlns:a16="http://schemas.microsoft.com/office/drawing/2014/main" id="{0C2E8EBE-D048-51E4-873B-57C987419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680516" y="3758320"/>
            <a:ext cx="1515461" cy="1986714"/>
          </a:xfrm>
          <a:prstGeom prst="rect">
            <a:avLst/>
          </a:prstGeom>
        </p:spPr>
      </p:pic>
      <p:sp>
        <p:nvSpPr>
          <p:cNvPr id="102" name="rect">
            <a:extLst>
              <a:ext uri="{FF2B5EF4-FFF2-40B4-BE49-F238E27FC236}">
                <a16:creationId xmlns:a16="http://schemas.microsoft.com/office/drawing/2014/main" id="{857C39B2-0AC0-24B1-FF3D-846952F0154A}"/>
              </a:ext>
            </a:extLst>
          </p:cNvPr>
          <p:cNvSpPr/>
          <p:nvPr/>
        </p:nvSpPr>
        <p:spPr>
          <a:xfrm>
            <a:off x="1080029" y="9413534"/>
            <a:ext cx="17280467" cy="38881"/>
          </a:xfrm>
          <a:prstGeom prst="rect">
            <a:avLst/>
          </a:prstGeom>
          <a:solidFill>
            <a:srgbClr val="000000">
              <a:alpha val="5098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03" name="textbox 384">
            <a:extLst>
              <a:ext uri="{FF2B5EF4-FFF2-40B4-BE49-F238E27FC236}">
                <a16:creationId xmlns:a16="http://schemas.microsoft.com/office/drawing/2014/main" id="{6F85EAD7-30DC-0612-AA8B-C980F7F17130}"/>
              </a:ext>
            </a:extLst>
          </p:cNvPr>
          <p:cNvSpPr/>
          <p:nvPr/>
        </p:nvSpPr>
        <p:spPr>
          <a:xfrm>
            <a:off x="7463659" y="2402156"/>
            <a:ext cx="5351543" cy="3582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2530"/>
              </a:lnSpc>
            </a:pP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field1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984" spc="-11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field2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聚合：</a:t>
            </a:r>
            <a:r>
              <a:rPr sz="1984" spc="-11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</a:t>
            </a:r>
            <a:r>
              <a:rPr sz="2977" baseline="50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流式聚合</a:t>
            </a:r>
            <a:r>
              <a:rPr sz="184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977" baseline="500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Size:</a:t>
            </a:r>
            <a:r>
              <a:rPr sz="1843" spc="-43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977" baseline="500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3</a:t>
            </a:r>
            <a:endParaRPr lang="en-US" altLang="en-US" sz="1935" dirty="0"/>
          </a:p>
        </p:txBody>
      </p:sp>
      <p:sp>
        <p:nvSpPr>
          <p:cNvPr id="104" name="rect">
            <a:extLst>
              <a:ext uri="{FF2B5EF4-FFF2-40B4-BE49-F238E27FC236}">
                <a16:creationId xmlns:a16="http://schemas.microsoft.com/office/drawing/2014/main" id="{92F55CC3-7CBA-EE60-E0C1-CF0053C7CA80}"/>
              </a:ext>
            </a:extLst>
          </p:cNvPr>
          <p:cNvSpPr/>
          <p:nvPr/>
        </p:nvSpPr>
        <p:spPr>
          <a:xfrm>
            <a:off x="12204329" y="3237927"/>
            <a:ext cx="345609" cy="328329"/>
          </a:xfrm>
          <a:prstGeom prst="rect">
            <a:avLst/>
          </a:prstGeom>
          <a:solidFill>
            <a:srgbClr val="F9F9F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05" name="rect">
            <a:extLst>
              <a:ext uri="{FF2B5EF4-FFF2-40B4-BE49-F238E27FC236}">
                <a16:creationId xmlns:a16="http://schemas.microsoft.com/office/drawing/2014/main" id="{EFFEE262-8059-B446-6AD7-14FC6DC765C1}"/>
              </a:ext>
            </a:extLst>
          </p:cNvPr>
          <p:cNvSpPr/>
          <p:nvPr/>
        </p:nvSpPr>
        <p:spPr>
          <a:xfrm>
            <a:off x="12195690" y="3229286"/>
            <a:ext cx="362888" cy="345609"/>
          </a:xfrm>
          <a:prstGeom prst="rect">
            <a:avLst/>
          </a:prstGeom>
          <a:solidFill>
            <a:srgbClr val="F9F9F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06" name="rect">
            <a:extLst>
              <a:ext uri="{FF2B5EF4-FFF2-40B4-BE49-F238E27FC236}">
                <a16:creationId xmlns:a16="http://schemas.microsoft.com/office/drawing/2014/main" id="{6DB5F3A7-C234-9B9F-7995-4E15BAF5C385}"/>
              </a:ext>
            </a:extLst>
          </p:cNvPr>
          <p:cNvSpPr/>
          <p:nvPr/>
        </p:nvSpPr>
        <p:spPr>
          <a:xfrm>
            <a:off x="12236729" y="4549084"/>
            <a:ext cx="345609" cy="326167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07" name="rect">
            <a:extLst>
              <a:ext uri="{FF2B5EF4-FFF2-40B4-BE49-F238E27FC236}">
                <a16:creationId xmlns:a16="http://schemas.microsoft.com/office/drawing/2014/main" id="{EE881F20-78A1-4150-BF7A-12F498FB6190}"/>
              </a:ext>
            </a:extLst>
          </p:cNvPr>
          <p:cNvSpPr/>
          <p:nvPr/>
        </p:nvSpPr>
        <p:spPr>
          <a:xfrm>
            <a:off x="12228091" y="4540441"/>
            <a:ext cx="362888" cy="343449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08" name="rect">
            <a:extLst>
              <a:ext uri="{FF2B5EF4-FFF2-40B4-BE49-F238E27FC236}">
                <a16:creationId xmlns:a16="http://schemas.microsoft.com/office/drawing/2014/main" id="{AAB9329D-EB65-606C-6696-0DE3FC269F31}"/>
              </a:ext>
            </a:extLst>
          </p:cNvPr>
          <p:cNvSpPr/>
          <p:nvPr/>
        </p:nvSpPr>
        <p:spPr>
          <a:xfrm>
            <a:off x="12245370" y="5864558"/>
            <a:ext cx="345609" cy="326167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09" name="rect">
            <a:extLst>
              <a:ext uri="{FF2B5EF4-FFF2-40B4-BE49-F238E27FC236}">
                <a16:creationId xmlns:a16="http://schemas.microsoft.com/office/drawing/2014/main" id="{FF929FBB-DF7C-B3E3-BB2D-9B61B5793677}"/>
              </a:ext>
            </a:extLst>
          </p:cNvPr>
          <p:cNvSpPr/>
          <p:nvPr/>
        </p:nvSpPr>
        <p:spPr>
          <a:xfrm>
            <a:off x="12236731" y="5855919"/>
            <a:ext cx="362888" cy="343448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10" name="textbox 391">
            <a:extLst>
              <a:ext uri="{FF2B5EF4-FFF2-40B4-BE49-F238E27FC236}">
                <a16:creationId xmlns:a16="http://schemas.microsoft.com/office/drawing/2014/main" id="{61B59646-11AE-48FD-47DD-F9EEB37638DF}"/>
              </a:ext>
            </a:extLst>
          </p:cNvPr>
          <p:cNvSpPr/>
          <p:nvPr/>
        </p:nvSpPr>
        <p:spPr>
          <a:xfrm>
            <a:off x="12177689" y="3286925"/>
            <a:ext cx="440112" cy="293767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77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80000"/>
              </a:lnSpc>
              <a:tabLst>
                <a:tab pos="145808" algn="l"/>
              </a:tabLst>
            </a:pPr>
            <a:r>
              <a:rPr sz="2268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	</a:t>
            </a:r>
            <a:r>
              <a:rPr sz="2268" spc="-78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1</a:t>
            </a:r>
            <a:r>
              <a:rPr sz="2268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endParaRPr lang="en-US" altLang="en-US" sz="2268" dirty="0"/>
          </a:p>
          <a:p>
            <a:pPr defTabSz="-900" eaLnBrk="0">
              <a:lnSpc>
                <a:spcPct val="108000"/>
              </a:lnSpc>
            </a:pPr>
            <a:endParaRPr lang="en-US" altLang="en-US" sz="1417" dirty="0"/>
          </a:p>
          <a:p>
            <a:pPr defTabSz="-900" eaLnBrk="0">
              <a:lnSpc>
                <a:spcPct val="109000"/>
              </a:lnSpc>
            </a:pPr>
            <a:endParaRPr lang="en-US" altLang="en-US" sz="1417" dirty="0"/>
          </a:p>
          <a:p>
            <a:pPr defTabSz="-900" eaLnBrk="0">
              <a:lnSpc>
                <a:spcPct val="109000"/>
              </a:lnSpc>
            </a:pPr>
            <a:endParaRPr lang="en-US" altLang="en-US" sz="1417" dirty="0"/>
          </a:p>
          <a:p>
            <a:pPr defTabSz="-900" eaLnBrk="0">
              <a:lnSpc>
                <a:spcPct val="109000"/>
              </a:lnSpc>
            </a:pPr>
            <a:endParaRPr lang="en-US" altLang="en-US" sz="1417" dirty="0"/>
          </a:p>
          <a:p>
            <a:pPr indent="50403" defTabSz="-900" eaLnBrk="0">
              <a:lnSpc>
                <a:spcPct val="77000"/>
              </a:lnSpc>
              <a:spcBef>
                <a:spcPts val="723"/>
              </a:spcBef>
              <a:tabLst>
                <a:tab pos="168309" algn="l"/>
              </a:tabLst>
            </a:pPr>
            <a:r>
              <a:rPr sz="24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	</a:t>
            </a:r>
            <a:r>
              <a:rPr sz="2410" spc="-71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2</a:t>
            </a:r>
            <a:r>
              <a:rPr sz="24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endParaRPr lang="en-US" altLang="en-US" sz="2410" dirty="0"/>
          </a:p>
          <a:p>
            <a:pPr defTabSz="-900" eaLnBrk="0">
              <a:lnSpc>
                <a:spcPct val="109000"/>
              </a:lnSpc>
            </a:pPr>
            <a:endParaRPr lang="en-US" altLang="en-US" sz="1417" dirty="0"/>
          </a:p>
          <a:p>
            <a:pPr defTabSz="-900" eaLnBrk="0">
              <a:lnSpc>
                <a:spcPct val="110000"/>
              </a:lnSpc>
            </a:pPr>
            <a:endParaRPr lang="en-US" altLang="en-US" sz="1417" dirty="0"/>
          </a:p>
          <a:p>
            <a:pPr defTabSz="-900" eaLnBrk="0">
              <a:lnSpc>
                <a:spcPct val="110000"/>
              </a:lnSpc>
            </a:pPr>
            <a:endParaRPr lang="en-US" altLang="en-US" sz="1417" dirty="0"/>
          </a:p>
          <a:p>
            <a:pPr defTabSz="-900" eaLnBrk="0">
              <a:lnSpc>
                <a:spcPct val="110000"/>
              </a:lnSpc>
            </a:pPr>
            <a:endParaRPr lang="en-US" altLang="en-US" sz="1417" dirty="0"/>
          </a:p>
          <a:p>
            <a:pPr defTabSz="-900" eaLnBrk="0"/>
            <a:endParaRPr lang="en-US" altLang="en-US" sz="567" dirty="0"/>
          </a:p>
          <a:p>
            <a:pPr indent="59403" defTabSz="-900" eaLnBrk="0">
              <a:lnSpc>
                <a:spcPct val="80000"/>
              </a:lnSpc>
              <a:spcBef>
                <a:spcPts val="7"/>
              </a:spcBef>
              <a:tabLst>
                <a:tab pos="186310" algn="l"/>
              </a:tabLst>
            </a:pPr>
            <a:r>
              <a:rPr sz="2268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	</a:t>
            </a:r>
            <a:r>
              <a:rPr sz="2268" spc="-71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1</a:t>
            </a:r>
            <a:r>
              <a:rPr sz="2268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endParaRPr lang="en-US" altLang="en-US" sz="2268" dirty="0"/>
          </a:p>
        </p:txBody>
      </p:sp>
      <p:sp>
        <p:nvSpPr>
          <p:cNvPr id="111" name="textbox 392">
            <a:extLst>
              <a:ext uri="{FF2B5EF4-FFF2-40B4-BE49-F238E27FC236}">
                <a16:creationId xmlns:a16="http://schemas.microsoft.com/office/drawing/2014/main" id="{A32C16AC-131E-1AFB-58A2-844EB17510BC}"/>
              </a:ext>
            </a:extLst>
          </p:cNvPr>
          <p:cNvSpPr/>
          <p:nvPr/>
        </p:nvSpPr>
        <p:spPr>
          <a:xfrm>
            <a:off x="1532229" y="2351574"/>
            <a:ext cx="4046509" cy="302407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1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88000"/>
              </a:lnSpc>
            </a:pPr>
            <a:r>
              <a:rPr sz="1984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</a:t>
            </a:r>
            <a:r>
              <a:rPr sz="1984" spc="85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984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po</a:t>
            </a:r>
            <a:r>
              <a:rPr sz="1984" spc="43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1984" spc="28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84" spc="43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984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1984" spc="2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84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Agg</a:t>
            </a:r>
            <a:r>
              <a:rPr sz="1984" spc="43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984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ega</a:t>
            </a:r>
            <a:r>
              <a:rPr sz="1984" spc="43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984" spc="28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984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on</a:t>
            </a:r>
            <a:r>
              <a:rPr sz="1984" spc="2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984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6</a:t>
            </a:r>
            <a:r>
              <a:rPr sz="1984" spc="28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984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5</a:t>
            </a:r>
            <a:r>
              <a:rPr sz="1984" spc="2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84" spc="14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</a:t>
            </a:r>
            <a:r>
              <a:rPr sz="1984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1984" dirty="0"/>
          </a:p>
        </p:txBody>
      </p:sp>
      <p:sp>
        <p:nvSpPr>
          <p:cNvPr id="112" name="textbox 393">
            <a:extLst>
              <a:ext uri="{FF2B5EF4-FFF2-40B4-BE49-F238E27FC236}">
                <a16:creationId xmlns:a16="http://schemas.microsoft.com/office/drawing/2014/main" id="{B7AFE62C-C6CF-6F9D-42A0-760A787F3C89}"/>
              </a:ext>
            </a:extLst>
          </p:cNvPr>
          <p:cNvSpPr/>
          <p:nvPr/>
        </p:nvSpPr>
        <p:spPr>
          <a:xfrm>
            <a:off x="16391831" y="3954626"/>
            <a:ext cx="1573242" cy="49771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8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7000"/>
              </a:lnSpc>
            </a:pPr>
            <a:r>
              <a:rPr sz="1559" spc="-7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堆</a:t>
            </a:r>
            <a:r>
              <a:rPr sz="1559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顶</a:t>
            </a:r>
            <a:endParaRPr lang="en-US" altLang="en-US" sz="1559" dirty="0"/>
          </a:p>
          <a:p>
            <a:pPr indent="18001" defTabSz="-900" eaLnBrk="0">
              <a:lnSpc>
                <a:spcPct val="94000"/>
              </a:lnSpc>
              <a:spcBef>
                <a:spcPts val="57"/>
              </a:spcBef>
            </a:pPr>
            <a:r>
              <a:rPr sz="1559" spc="-1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</a:t>
            </a:r>
            <a:r>
              <a:rPr sz="1559" spc="-7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束</a:t>
            </a:r>
            <a:r>
              <a:rPr sz="1559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标志</a:t>
            </a:r>
            <a:r>
              <a:rPr sz="1559" spc="-8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59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AfterKey</a:t>
            </a:r>
            <a:endParaRPr lang="en-US" altLang="en-US" sz="1559" dirty="0"/>
          </a:p>
        </p:txBody>
      </p:sp>
      <p:sp>
        <p:nvSpPr>
          <p:cNvPr id="113" name="textbox 394">
            <a:extLst>
              <a:ext uri="{FF2B5EF4-FFF2-40B4-BE49-F238E27FC236}">
                <a16:creationId xmlns:a16="http://schemas.microsoft.com/office/drawing/2014/main" id="{95BC44F7-D28A-4A5A-DA1F-17BC447566B0}"/>
              </a:ext>
            </a:extLst>
          </p:cNvPr>
          <p:cNvSpPr/>
          <p:nvPr/>
        </p:nvSpPr>
        <p:spPr>
          <a:xfrm>
            <a:off x="8464270" y="7934461"/>
            <a:ext cx="2306761" cy="3312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8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7000"/>
              </a:lnSpc>
            </a:pP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每次翻页，</a:t>
            </a:r>
            <a:r>
              <a:rPr sz="1984" spc="-58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84" spc="-57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84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全量遍历</a:t>
            </a:r>
            <a:endParaRPr lang="en-US" altLang="en-US" sz="1984" dirty="0"/>
          </a:p>
        </p:txBody>
      </p:sp>
      <p:sp>
        <p:nvSpPr>
          <p:cNvPr id="114" name="textbox 395">
            <a:extLst>
              <a:ext uri="{FF2B5EF4-FFF2-40B4-BE49-F238E27FC236}">
                <a16:creationId xmlns:a16="http://schemas.microsoft.com/office/drawing/2014/main" id="{B10A9354-B7C3-DE5D-E992-F8F24917C45F}"/>
              </a:ext>
            </a:extLst>
          </p:cNvPr>
          <p:cNvSpPr/>
          <p:nvPr/>
        </p:nvSpPr>
        <p:spPr>
          <a:xfrm>
            <a:off x="13413446" y="4751049"/>
            <a:ext cx="2323863" cy="3051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0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89000"/>
              </a:lnSpc>
            </a:pPr>
            <a:r>
              <a:rPr sz="1984" spc="-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St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ream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Response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key2</a:t>
            </a:r>
            <a:endParaRPr lang="en-US" altLang="en-US" sz="1984" dirty="0"/>
          </a:p>
        </p:txBody>
      </p:sp>
      <p:sp>
        <p:nvSpPr>
          <p:cNvPr id="115" name="textbox 396">
            <a:extLst>
              <a:ext uri="{FF2B5EF4-FFF2-40B4-BE49-F238E27FC236}">
                <a16:creationId xmlns:a16="http://schemas.microsoft.com/office/drawing/2014/main" id="{8FD7442C-4698-6149-4B19-D4834FB53A6E}"/>
              </a:ext>
            </a:extLst>
          </p:cNvPr>
          <p:cNvSpPr/>
          <p:nvPr/>
        </p:nvSpPr>
        <p:spPr>
          <a:xfrm>
            <a:off x="13424247" y="7511602"/>
            <a:ext cx="2323863" cy="3051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0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89000"/>
              </a:lnSpc>
            </a:pPr>
            <a:r>
              <a:rPr sz="1984" spc="-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St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ream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Response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key3</a:t>
            </a:r>
            <a:endParaRPr lang="en-US" altLang="en-US" sz="1984" dirty="0"/>
          </a:p>
        </p:txBody>
      </p:sp>
      <p:sp>
        <p:nvSpPr>
          <p:cNvPr id="116" name="textbox 397">
            <a:extLst>
              <a:ext uri="{FF2B5EF4-FFF2-40B4-BE49-F238E27FC236}">
                <a16:creationId xmlns:a16="http://schemas.microsoft.com/office/drawing/2014/main" id="{D0DABC04-795A-5BEE-C883-A827A1B7F538}"/>
              </a:ext>
            </a:extLst>
          </p:cNvPr>
          <p:cNvSpPr/>
          <p:nvPr/>
        </p:nvSpPr>
        <p:spPr>
          <a:xfrm>
            <a:off x="7454548" y="1479775"/>
            <a:ext cx="1475138" cy="45811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75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8000"/>
              </a:lnSpc>
            </a:pPr>
            <a:r>
              <a:rPr sz="2835" spc="-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</a:t>
            </a:r>
            <a:r>
              <a:rPr sz="2835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生方案</a:t>
            </a:r>
            <a:endParaRPr lang="en-US" altLang="en-US" sz="2835" dirty="0"/>
          </a:p>
        </p:txBody>
      </p:sp>
      <p:sp>
        <p:nvSpPr>
          <p:cNvPr id="117" name="textbox 398">
            <a:extLst>
              <a:ext uri="{FF2B5EF4-FFF2-40B4-BE49-F238E27FC236}">
                <a16:creationId xmlns:a16="http://schemas.microsoft.com/office/drawing/2014/main" id="{75374970-EA79-1022-5549-9059B266DC0A}"/>
              </a:ext>
            </a:extLst>
          </p:cNvPr>
          <p:cNvSpPr/>
          <p:nvPr/>
        </p:nvSpPr>
        <p:spPr>
          <a:xfrm>
            <a:off x="1527241" y="1485355"/>
            <a:ext cx="1474240" cy="45721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73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8000"/>
              </a:lnSpc>
            </a:pPr>
            <a:r>
              <a:rPr sz="2835" spc="-14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</a:t>
            </a:r>
            <a:r>
              <a:rPr sz="2835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景分析</a:t>
            </a:r>
            <a:endParaRPr lang="en-US" altLang="en-US" sz="2835" dirty="0"/>
          </a:p>
        </p:txBody>
      </p:sp>
      <p:grpSp>
        <p:nvGrpSpPr>
          <p:cNvPr id="118" name="group 72">
            <a:extLst>
              <a:ext uri="{FF2B5EF4-FFF2-40B4-BE49-F238E27FC236}">
                <a16:creationId xmlns:a16="http://schemas.microsoft.com/office/drawing/2014/main" id="{E5661699-4AA9-9F22-E8CC-F685DEA7EB0C}"/>
              </a:ext>
            </a:extLst>
          </p:cNvPr>
          <p:cNvGrpSpPr/>
          <p:nvPr/>
        </p:nvGrpSpPr>
        <p:grpSpPr>
          <a:xfrm rot="21600000">
            <a:off x="11760436" y="7158432"/>
            <a:ext cx="1434999" cy="343449"/>
            <a:chOff x="0" y="0"/>
            <a:chExt cx="1012444" cy="242316"/>
          </a:xfrm>
        </p:grpSpPr>
        <p:pic>
          <p:nvPicPr>
            <p:cNvPr id="119" name="picture 399">
              <a:extLst>
                <a:ext uri="{FF2B5EF4-FFF2-40B4-BE49-F238E27FC236}">
                  <a16:creationId xmlns:a16="http://schemas.microsoft.com/office/drawing/2014/main" id="{11C81ABA-D97D-FD10-407B-D9F9C7663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2158"/>
              <a:ext cx="1012444" cy="219710"/>
            </a:xfrm>
            <a:prstGeom prst="rect">
              <a:avLst/>
            </a:prstGeom>
          </p:spPr>
        </p:pic>
        <p:grpSp>
          <p:nvGrpSpPr>
            <p:cNvPr id="120" name="group 74">
              <a:extLst>
                <a:ext uri="{FF2B5EF4-FFF2-40B4-BE49-F238E27FC236}">
                  <a16:creationId xmlns:a16="http://schemas.microsoft.com/office/drawing/2014/main" id="{A7D5A58E-132D-C31B-92F0-A08E8A15FE8F}"/>
                </a:ext>
              </a:extLst>
            </p:cNvPr>
            <p:cNvGrpSpPr/>
            <p:nvPr/>
          </p:nvGrpSpPr>
          <p:grpSpPr>
            <a:xfrm rot="21600000">
              <a:off x="336043" y="0"/>
              <a:ext cx="256031" cy="242316"/>
              <a:chOff x="0" y="0"/>
              <a:chExt cx="256031" cy="242316"/>
            </a:xfrm>
          </p:grpSpPr>
          <p:sp>
            <p:nvSpPr>
              <p:cNvPr id="122" name="path">
                <a:extLst>
                  <a:ext uri="{FF2B5EF4-FFF2-40B4-BE49-F238E27FC236}">
                    <a16:creationId xmlns:a16="http://schemas.microsoft.com/office/drawing/2014/main" id="{56923BAB-2BD5-F927-A06C-E7A3DE191CB7}"/>
                  </a:ext>
                </a:extLst>
              </p:cNvPr>
              <p:cNvSpPr/>
              <p:nvPr/>
            </p:nvSpPr>
            <p:spPr>
              <a:xfrm>
                <a:off x="6095" y="6095"/>
                <a:ext cx="243840" cy="230124"/>
              </a:xfrm>
              <a:custGeom>
                <a:avLst/>
                <a:gdLst/>
                <a:ahLst/>
                <a:cxnLst/>
                <a:rect l="0" t="0" r="0" b="0"/>
                <a:pathLst>
                  <a:path w="384" h="362">
                    <a:moveTo>
                      <a:pt x="0" y="181"/>
                    </a:moveTo>
                    <a:cubicBezTo>
                      <a:pt x="0" y="81"/>
                      <a:pt x="85" y="0"/>
                      <a:pt x="191" y="0"/>
                    </a:cubicBezTo>
                    <a:cubicBezTo>
                      <a:pt x="297" y="0"/>
                      <a:pt x="384" y="81"/>
                      <a:pt x="384" y="181"/>
                    </a:cubicBezTo>
                    <a:cubicBezTo>
                      <a:pt x="384" y="281"/>
                      <a:pt x="297" y="362"/>
                      <a:pt x="191" y="362"/>
                    </a:cubicBezTo>
                    <a:cubicBezTo>
                      <a:pt x="85" y="362"/>
                      <a:pt x="0" y="281"/>
                      <a:pt x="0" y="181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 sz="3905"/>
              </a:p>
            </p:txBody>
          </p:sp>
          <p:sp>
            <p:nvSpPr>
              <p:cNvPr id="123" name="path">
                <a:extLst>
                  <a:ext uri="{FF2B5EF4-FFF2-40B4-BE49-F238E27FC236}">
                    <a16:creationId xmlns:a16="http://schemas.microsoft.com/office/drawing/2014/main" id="{C4C7D32F-83A9-30E1-5B04-F43B1E35D3E6}"/>
                  </a:ext>
                </a:extLst>
              </p:cNvPr>
              <p:cNvSpPr/>
              <p:nvPr/>
            </p:nvSpPr>
            <p:spPr>
              <a:xfrm>
                <a:off x="0" y="0"/>
                <a:ext cx="256031" cy="242316"/>
              </a:xfrm>
              <a:custGeom>
                <a:avLst/>
                <a:gdLst/>
                <a:ahLst/>
                <a:cxnLst/>
                <a:rect l="0" t="0" r="0" b="0"/>
                <a:pathLst>
                  <a:path w="403" h="381">
                    <a:moveTo>
                      <a:pt x="9" y="190"/>
                    </a:moveTo>
                    <a:cubicBezTo>
                      <a:pt x="9" y="90"/>
                      <a:pt x="95" y="9"/>
                      <a:pt x="201" y="9"/>
                    </a:cubicBezTo>
                    <a:cubicBezTo>
                      <a:pt x="307" y="9"/>
                      <a:pt x="393" y="90"/>
                      <a:pt x="393" y="190"/>
                    </a:cubicBezTo>
                    <a:cubicBezTo>
                      <a:pt x="393" y="290"/>
                      <a:pt x="307" y="371"/>
                      <a:pt x="201" y="371"/>
                    </a:cubicBezTo>
                    <a:cubicBezTo>
                      <a:pt x="95" y="371"/>
                      <a:pt x="9" y="290"/>
                      <a:pt x="9" y="190"/>
                    </a:cubicBezTo>
                  </a:path>
                </a:pathLst>
              </a:custGeom>
              <a:noFill/>
              <a:ln w="12192" cap="flat">
                <a:solidFill>
                  <a:srgbClr val="000000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rtlCol="0"/>
              <a:lstStyle/>
              <a:p>
                <a:pPr algn="ctr"/>
                <a:endParaRPr lang="zh-CN" altLang="en-US" sz="3905"/>
              </a:p>
            </p:txBody>
          </p:sp>
        </p:grpSp>
        <p:sp>
          <p:nvSpPr>
            <p:cNvPr id="121" name="textbox 402">
              <a:extLst>
                <a:ext uri="{FF2B5EF4-FFF2-40B4-BE49-F238E27FC236}">
                  <a16:creationId xmlns:a16="http://schemas.microsoft.com/office/drawing/2014/main" id="{120D6654-0119-E412-CC0E-A9A02CE34047}"/>
                </a:ext>
              </a:extLst>
            </p:cNvPr>
            <p:cNvSpPr/>
            <p:nvPr/>
          </p:nvSpPr>
          <p:spPr>
            <a:xfrm>
              <a:off x="407518" y="39141"/>
              <a:ext cx="128904" cy="22415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defTabSz="-900" eaLnBrk="0">
                <a:lnSpc>
                  <a:spcPct val="76000"/>
                </a:lnSpc>
              </a:pPr>
              <a:endParaRPr lang="en-US" altLang="en-US" sz="142" dirty="0"/>
            </a:p>
            <a:p>
              <a:pPr indent="18001" defTabSz="-900" eaLnBrk="0">
                <a:lnSpc>
                  <a:spcPct val="77000"/>
                </a:lnSpc>
              </a:pPr>
              <a:r>
                <a:rPr sz="2410" spc="-71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2</a:t>
              </a:r>
              <a:endParaRPr lang="en-US" altLang="en-US" sz="2410" dirty="0"/>
            </a:p>
          </p:txBody>
        </p:sp>
      </p:grpSp>
      <p:pic>
        <p:nvPicPr>
          <p:cNvPr id="124" name="picture 404">
            <a:extLst>
              <a:ext uri="{FF2B5EF4-FFF2-40B4-BE49-F238E27FC236}">
                <a16:creationId xmlns:a16="http://schemas.microsoft.com/office/drawing/2014/main" id="{04D9D76D-4E4B-4C47-A9EC-89DA70252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961570" y="4055328"/>
            <a:ext cx="364690" cy="1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0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0A88B-E4E2-4C2E-9B31-BF0C92FB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腾讯云</a:t>
            </a:r>
            <a:r>
              <a:rPr lang="en-US" altLang="zh-CN" b="1" dirty="0"/>
              <a:t>ES</a:t>
            </a:r>
            <a:r>
              <a:rPr lang="zh-CN" altLang="en-US" b="1" dirty="0"/>
              <a:t>性能优化：执行引擎</a:t>
            </a:r>
          </a:p>
        </p:txBody>
      </p:sp>
      <p:sp>
        <p:nvSpPr>
          <p:cNvPr id="3" name="textbox 405">
            <a:extLst>
              <a:ext uri="{FF2B5EF4-FFF2-40B4-BE49-F238E27FC236}">
                <a16:creationId xmlns:a16="http://schemas.microsoft.com/office/drawing/2014/main" id="{11AB3408-7272-3709-35E2-4589BC83E5D8}"/>
              </a:ext>
            </a:extLst>
          </p:cNvPr>
          <p:cNvSpPr/>
          <p:nvPr/>
        </p:nvSpPr>
        <p:spPr>
          <a:xfrm>
            <a:off x="672777" y="1392625"/>
            <a:ext cx="16082257" cy="157414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101000"/>
              </a:lnSpc>
            </a:pPr>
            <a:endParaRPr lang="en-US" altLang="en-US" sz="1417" dirty="0"/>
          </a:p>
          <a:p>
            <a:pPr indent="67504" defTabSz="-900" eaLnBrk="0">
              <a:lnSpc>
                <a:spcPct val="88000"/>
              </a:lnSpc>
              <a:spcBef>
                <a:spcPts val="850"/>
              </a:spcBef>
            </a:pPr>
            <a:r>
              <a:rPr sz="2835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优化方案</a:t>
            </a:r>
            <a:r>
              <a:rPr sz="2835" spc="71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283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835" spc="28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nde</a:t>
            </a:r>
            <a:r>
              <a:rPr sz="2835" spc="28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</a:t>
            </a:r>
            <a:r>
              <a:rPr sz="2835" spc="28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So</a:t>
            </a:r>
            <a:r>
              <a:rPr sz="2835" spc="28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rti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ng</a:t>
            </a:r>
            <a:r>
              <a:rPr sz="2835" spc="28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+</a:t>
            </a:r>
            <a:r>
              <a:rPr sz="2835" spc="28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835" spc="28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ft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</a:t>
            </a:r>
            <a:r>
              <a:rPr sz="2835" spc="28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Key</a:t>
            </a:r>
            <a:r>
              <a:rPr sz="2835" spc="28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spc="57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跳转</a:t>
            </a:r>
            <a:r>
              <a:rPr sz="2835" spc="28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+</a:t>
            </a:r>
            <a:r>
              <a:rPr sz="2835" spc="28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Ea</a:t>
            </a:r>
            <a:r>
              <a:rPr sz="2835" spc="28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rl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y</a:t>
            </a:r>
            <a:r>
              <a:rPr sz="2835" spc="28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Te</a:t>
            </a:r>
            <a:r>
              <a:rPr sz="2835" spc="28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2835" spc="57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2835" spc="28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2835" spc="43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n</a:t>
            </a:r>
            <a:r>
              <a:rPr sz="2835" spc="7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2835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tion</a:t>
            </a:r>
            <a:endParaRPr lang="en-US" altLang="en-US" sz="2835" dirty="0"/>
          </a:p>
          <a:p>
            <a:pPr indent="12122760" defTabSz="-900" eaLnBrk="0">
              <a:lnSpc>
                <a:spcPct val="89000"/>
              </a:lnSpc>
            </a:pPr>
            <a:r>
              <a:rPr lang="zh-CN" altLang="en-US" sz="1134" dirty="0"/>
              <a:t>     </a:t>
            </a:r>
            <a:r>
              <a:rPr sz="1984" spc="-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St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ream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Response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key1</a:t>
            </a:r>
            <a:endParaRPr lang="en-US" altLang="en-US" sz="1984" dirty="0"/>
          </a:p>
        </p:txBody>
      </p:sp>
      <p:pic>
        <p:nvPicPr>
          <p:cNvPr id="4" name="picture 406">
            <a:extLst>
              <a:ext uri="{FF2B5EF4-FFF2-40B4-BE49-F238E27FC236}">
                <a16:creationId xmlns:a16="http://schemas.microsoft.com/office/drawing/2014/main" id="{17082F8C-0ED6-E1FE-84C8-4CAFC64F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0235" y="2423586"/>
            <a:ext cx="4399435" cy="6802903"/>
          </a:xfrm>
          <a:prstGeom prst="rect">
            <a:avLst/>
          </a:prstGeom>
        </p:spPr>
      </p:pic>
      <p:graphicFrame>
        <p:nvGraphicFramePr>
          <p:cNvPr id="5" name="table 407">
            <a:extLst>
              <a:ext uri="{FF2B5EF4-FFF2-40B4-BE49-F238E27FC236}">
                <a16:creationId xmlns:a16="http://schemas.microsoft.com/office/drawing/2014/main" id="{9C383609-E7C6-4173-BB5B-D56F9B1F8DD1}"/>
              </a:ext>
            </a:extLst>
          </p:cNvPr>
          <p:cNvGraphicFramePr>
            <a:graphicFrameLocks noGrp="1"/>
          </p:cNvGraphicFramePr>
          <p:nvPr/>
        </p:nvGraphicFramePr>
        <p:xfrm>
          <a:off x="7673966" y="3389852"/>
          <a:ext cx="4274212" cy="4214806"/>
        </p:xfrm>
        <a:graphic>
          <a:graphicData uri="http://schemas.openxmlformats.org/drawingml/2006/table">
            <a:tbl>
              <a:tblPr/>
              <a:tblGrid>
                <a:gridCol w="1434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4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900" dirty="0"/>
                    </a:p>
                    <a:p>
                      <a:pPr indent="346710" algn="l" defTabSz="-635" rtl="0" eaLnBrk="0">
                        <a:lnSpc>
                          <a:spcPts val="2185"/>
                        </a:lnSpc>
                        <a:spcBef>
                          <a:spcPts val="0"/>
                        </a:spcBef>
                      </a:pPr>
                      <a:r>
                        <a:rPr sz="2600" b="1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do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1000"/>
                        </a:lnSpc>
                      </a:pPr>
                      <a:endParaRPr lang="en-US" altLang="en-US" sz="900" dirty="0"/>
                    </a:p>
                    <a:p>
                      <a:pPr indent="208280" algn="l" defTabSz="-635" rtl="0" eaLnBrk="0">
                        <a:lnSpc>
                          <a:spcPct val="81000"/>
                        </a:lnSpc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eld1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indent="22987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eld2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7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3000"/>
                        </a:lnSpc>
                      </a:pPr>
                      <a:endParaRPr lang="en-US" altLang="en-US" sz="600" dirty="0"/>
                    </a:p>
                    <a:p>
                      <a:pPr indent="373380" algn="l" defTabSz="-635" rtl="0" eaLnBrk="0">
                        <a:lnSpc>
                          <a:spcPts val="1920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sz="2000" spc="-17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440690" algn="l" defTabSz="-635" rtl="0" eaLnBrk="0">
                        <a:lnSpc>
                          <a:spcPct val="73000"/>
                        </a:lnSpc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indent="38608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6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6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4000"/>
                        </a:lnSpc>
                      </a:pPr>
                      <a:endParaRPr lang="en-US" altLang="en-US" sz="6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5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000" spc="-17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6101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B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39370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r>
                        <a:rPr sz="2000" spc="-17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5402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38608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6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000" spc="-17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5402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393065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0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r>
                        <a:rPr sz="2000" spc="-17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indent="453390" algn="l" defTabSz="-635" rtl="0" eaLnBrk="0">
                        <a:lnSpc>
                          <a:spcPct val="73000"/>
                        </a:lnSpc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39370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5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r>
                        <a:rPr sz="2000" spc="-17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indent="466725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393700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46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indent="372745" algn="l" defTabSz="-635" rtl="0" eaLnBrk="0">
                        <a:lnSpc>
                          <a:spcPts val="1915"/>
                        </a:lnSpc>
                        <a:spcBef>
                          <a:spcPts val="5"/>
                        </a:spcBef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（</a:t>
                      </a: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7</a:t>
                      </a:r>
                      <a:r>
                        <a:rPr sz="2000" spc="-17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）</a:t>
                      </a:r>
                      <a:endParaRPr lang="en-US" alt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469900" algn="l" defTabSz="-635" rtl="0" eaLnBrk="0">
                        <a:lnSpc>
                          <a:spcPct val="73000"/>
                        </a:lnSpc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391795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7</a:t>
                      </a:r>
                      <a:r>
                        <a:rPr sz="2600" spc="-1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408">
            <a:extLst>
              <a:ext uri="{FF2B5EF4-FFF2-40B4-BE49-F238E27FC236}">
                <a16:creationId xmlns:a16="http://schemas.microsoft.com/office/drawing/2014/main" id="{137A2115-79FB-BD4A-F772-FF911D0D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362301" y="2441766"/>
            <a:ext cx="3201565" cy="2095255"/>
          </a:xfrm>
          <a:prstGeom prst="rect">
            <a:avLst/>
          </a:prstGeom>
        </p:spPr>
      </p:pic>
      <p:sp>
        <p:nvSpPr>
          <p:cNvPr id="7" name="textbox 409">
            <a:extLst>
              <a:ext uri="{FF2B5EF4-FFF2-40B4-BE49-F238E27FC236}">
                <a16:creationId xmlns:a16="http://schemas.microsoft.com/office/drawing/2014/main" id="{3A54256E-2EB2-93CC-F867-298A270F4856}"/>
              </a:ext>
            </a:extLst>
          </p:cNvPr>
          <p:cNvSpPr/>
          <p:nvPr/>
        </p:nvSpPr>
        <p:spPr>
          <a:xfrm>
            <a:off x="6698836" y="8154372"/>
            <a:ext cx="6701580" cy="101342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5000"/>
              </a:lnSpc>
            </a:pPr>
            <a:endParaRPr lang="en-US" altLang="en-US" sz="142" dirty="0"/>
          </a:p>
          <a:p>
            <a:pPr indent="18001" defTabSz="-900" eaLnBrk="0"/>
            <a:r>
              <a:rPr sz="2126" spc="57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优化效果</a:t>
            </a:r>
            <a:r>
              <a:rPr sz="2126" spc="71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2126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126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聚合查询性能提升</a:t>
            </a:r>
            <a:r>
              <a:rPr sz="2126" spc="4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26" spc="43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sz="2126" spc="4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26" spc="28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–</a:t>
            </a:r>
            <a:r>
              <a:rPr sz="2126" spc="3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26" spc="43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7</a:t>
            </a:r>
            <a:r>
              <a:rPr sz="2126" spc="2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26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倍（</a:t>
            </a:r>
            <a:r>
              <a:rPr sz="2126" spc="43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</a:t>
            </a:r>
            <a:r>
              <a:rPr sz="2126" spc="57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已合并</a:t>
            </a:r>
            <a:r>
              <a:rPr sz="2126" spc="71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2126" dirty="0"/>
          </a:p>
          <a:p>
            <a:pPr marL="30602" defTabSz="-900" eaLnBrk="0">
              <a:spcBef>
                <a:spcPts val="234"/>
              </a:spcBef>
            </a:pPr>
            <a:r>
              <a:rPr sz="1984" u="sng" spc="-14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h</a:t>
            </a:r>
            <a:r>
              <a:rPr sz="1984" u="sng" spc="-7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sz="1984" u="sng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tps://github.com/elastic/elasticsearch/pull/48399</a:t>
            </a:r>
            <a:r>
              <a:rPr sz="1984" spc="-99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sz="1984" b="1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7.6.0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sz="1984" u="sng" spc="-14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https://github</a:t>
            </a:r>
            <a:r>
              <a:rPr sz="1984" u="sng" spc="-7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sz="1984" u="sng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com/elastic/elasticsearch/pull/48130</a:t>
            </a:r>
            <a:endParaRPr lang="en-US" altLang="en-US" sz="1984" dirty="0"/>
          </a:p>
        </p:txBody>
      </p:sp>
      <p:graphicFrame>
        <p:nvGraphicFramePr>
          <p:cNvPr id="8" name="table 410">
            <a:extLst>
              <a:ext uri="{FF2B5EF4-FFF2-40B4-BE49-F238E27FC236}">
                <a16:creationId xmlns:a16="http://schemas.microsoft.com/office/drawing/2014/main" id="{D1093C54-F248-2EFB-CFEA-633D66D0557D}"/>
              </a:ext>
            </a:extLst>
          </p:cNvPr>
          <p:cNvGraphicFramePr>
            <a:graphicFrameLocks noGrp="1"/>
          </p:cNvGraphicFramePr>
          <p:nvPr/>
        </p:nvGraphicFramePr>
        <p:xfrm>
          <a:off x="13353300" y="2432766"/>
          <a:ext cx="2869274" cy="2112354"/>
        </p:xfrm>
        <a:graphic>
          <a:graphicData uri="http://schemas.openxmlformats.org/drawingml/2006/table">
            <a:tbl>
              <a:tblPr/>
              <a:tblGrid>
                <a:gridCol w="1434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indent="24384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eld1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indent="237490" algn="l" defTabSz="-635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eld2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6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447675" algn="l" defTabSz="-635" rtl="0" eaLnBrk="0">
                        <a:lnSpc>
                          <a:spcPct val="73000"/>
                        </a:lnSpc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A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393700" algn="l" defTabSz="-635" rtl="0" eaLnBrk="0">
                        <a:lnSpc>
                          <a:spcPct val="73000"/>
                        </a:lnSpc>
                      </a:pP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6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7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67360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B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401320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6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46101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indent="393700" algn="l" defTabSz="-635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4</a:t>
                      </a:r>
                      <a:r>
                        <a:rPr sz="26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411">
            <a:extLst>
              <a:ext uri="{FF2B5EF4-FFF2-40B4-BE49-F238E27FC236}">
                <a16:creationId xmlns:a16="http://schemas.microsoft.com/office/drawing/2014/main" id="{538E6297-F705-0239-6446-D7EB90FEB651}"/>
              </a:ext>
            </a:extLst>
          </p:cNvPr>
          <p:cNvGraphicFramePr>
            <a:graphicFrameLocks noGrp="1"/>
          </p:cNvGraphicFramePr>
          <p:nvPr/>
        </p:nvGraphicFramePr>
        <p:xfrm>
          <a:off x="13395240" y="5202680"/>
          <a:ext cx="2869274" cy="2112354"/>
        </p:xfrm>
        <a:graphic>
          <a:graphicData uri="http://schemas.openxmlformats.org/drawingml/2006/table">
            <a:tbl>
              <a:tblPr/>
              <a:tblGrid>
                <a:gridCol w="1434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5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243840" algn="l" defTabSz="-635" rtl="0" eaLnBrk="0">
                        <a:lnSpc>
                          <a:spcPct val="77000"/>
                        </a:lnSpc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eld1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237490" algn="l" defTabSz="-635" rtl="0" eaLnBrk="0">
                        <a:lnSpc>
                          <a:spcPct val="77000"/>
                        </a:lnSpc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eld2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6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461010" algn="l" defTabSz="-635" rtl="0" eaLnBrk="0">
                        <a:lnSpc>
                          <a:spcPct val="73000"/>
                        </a:lnSpc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C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indent="400685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6</a:t>
                      </a:r>
                      <a:r>
                        <a:rPr sz="26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indent="459740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D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401320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6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indent="473710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7000"/>
                        </a:lnSpc>
                      </a:pPr>
                      <a:endParaRPr lang="en-US" altLang="en-US" sz="10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401320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2</a:t>
                      </a:r>
                      <a:r>
                        <a:rPr sz="26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3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412">
            <a:extLst>
              <a:ext uri="{FF2B5EF4-FFF2-40B4-BE49-F238E27FC236}">
                <a16:creationId xmlns:a16="http://schemas.microsoft.com/office/drawing/2014/main" id="{AE09B4BA-D765-6C9B-D18B-8A527F944C8D}"/>
              </a:ext>
            </a:extLst>
          </p:cNvPr>
          <p:cNvGraphicFramePr>
            <a:graphicFrameLocks noGrp="1"/>
          </p:cNvGraphicFramePr>
          <p:nvPr/>
        </p:nvGraphicFramePr>
        <p:xfrm>
          <a:off x="13395240" y="7871791"/>
          <a:ext cx="2869274" cy="1053927"/>
        </p:xfrm>
        <a:graphic>
          <a:graphicData uri="http://schemas.openxmlformats.org/drawingml/2006/table">
            <a:tbl>
              <a:tblPr/>
              <a:tblGrid>
                <a:gridCol w="1434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514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indent="243840" algn="l" defTabSz="-635" rtl="0" eaLnBrk="0">
                        <a:lnSpc>
                          <a:spcPct val="77000"/>
                        </a:lnSpc>
                        <a:spcBef>
                          <a:spcPts val="0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eld1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indent="237490" algn="l" defTabSz="-635" rtl="0" eaLnBrk="0">
                        <a:lnSpc>
                          <a:spcPct val="77000"/>
                        </a:lnSpc>
                        <a:spcBef>
                          <a:spcPts val="0"/>
                        </a:spcBef>
                      </a:pPr>
                      <a:r>
                        <a:rPr sz="2600" b="1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r>
                        <a:rPr sz="2600" b="1" spc="-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i</a:t>
                      </a:r>
                      <a:r>
                        <a:rPr sz="2600" b="1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eld2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13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indent="476885" algn="l" defTabSz="-635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26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indent="399415" algn="l" defTabSz="-635" rtl="0" eaLnBrk="0">
                        <a:lnSpc>
                          <a:spcPct val="73000"/>
                        </a:lnSpc>
                      </a:pPr>
                      <a:r>
                        <a:rPr sz="26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7</a:t>
                      </a:r>
                      <a:r>
                        <a:rPr sz="2600" spc="-1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lang="en-US" altLang="en-US" sz="26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ect">
            <a:extLst>
              <a:ext uri="{FF2B5EF4-FFF2-40B4-BE49-F238E27FC236}">
                <a16:creationId xmlns:a16="http://schemas.microsoft.com/office/drawing/2014/main" id="{9C411BC9-80CF-77A7-93D5-5EB8BE316216}"/>
              </a:ext>
            </a:extLst>
          </p:cNvPr>
          <p:cNvSpPr/>
          <p:nvPr/>
        </p:nvSpPr>
        <p:spPr>
          <a:xfrm>
            <a:off x="1080029" y="9413534"/>
            <a:ext cx="17280467" cy="38881"/>
          </a:xfrm>
          <a:prstGeom prst="rect">
            <a:avLst/>
          </a:prstGeom>
          <a:solidFill>
            <a:srgbClr val="000000">
              <a:alpha val="5098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pic>
        <p:nvPicPr>
          <p:cNvPr id="12" name="picture 415">
            <a:extLst>
              <a:ext uri="{FF2B5EF4-FFF2-40B4-BE49-F238E27FC236}">
                <a16:creationId xmlns:a16="http://schemas.microsoft.com/office/drawing/2014/main" id="{5151AFC4-58D5-9C42-2E69-531AD8371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928200" y="4239115"/>
            <a:ext cx="1436079" cy="1275873"/>
          </a:xfrm>
          <a:prstGeom prst="rect">
            <a:avLst/>
          </a:prstGeom>
        </p:spPr>
      </p:pic>
      <p:pic>
        <p:nvPicPr>
          <p:cNvPr id="13" name="picture 416">
            <a:extLst>
              <a:ext uri="{FF2B5EF4-FFF2-40B4-BE49-F238E27FC236}">
                <a16:creationId xmlns:a16="http://schemas.microsoft.com/office/drawing/2014/main" id="{D1120320-0000-CCF3-4527-83D4D3657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941703" y="5468368"/>
            <a:ext cx="1450118" cy="606255"/>
          </a:xfrm>
          <a:prstGeom prst="rect">
            <a:avLst/>
          </a:prstGeom>
        </p:spPr>
      </p:pic>
      <p:sp>
        <p:nvSpPr>
          <p:cNvPr id="14" name="textbox 417">
            <a:extLst>
              <a:ext uri="{FF2B5EF4-FFF2-40B4-BE49-F238E27FC236}">
                <a16:creationId xmlns:a16="http://schemas.microsoft.com/office/drawing/2014/main" id="{E9864009-64DD-D17F-C22C-13888F143C51}"/>
              </a:ext>
            </a:extLst>
          </p:cNvPr>
          <p:cNvSpPr/>
          <p:nvPr/>
        </p:nvSpPr>
        <p:spPr>
          <a:xfrm>
            <a:off x="7999704" y="2966768"/>
            <a:ext cx="3516395" cy="2799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2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4000"/>
              </a:lnSpc>
            </a:pPr>
            <a:r>
              <a:rPr sz="1701" spc="1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写入时基于</a:t>
            </a:r>
            <a:r>
              <a:rPr sz="1701" spc="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grou</a:t>
            </a:r>
            <a:r>
              <a:rPr sz="1701" spc="7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</a:t>
            </a:r>
            <a:r>
              <a:rPr sz="1701" spc="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701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key</a:t>
            </a:r>
            <a:r>
              <a:rPr sz="170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进行排序</a:t>
            </a:r>
            <a:r>
              <a:rPr sz="1701" spc="1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1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6.5</a:t>
            </a:r>
            <a:r>
              <a:rPr sz="1701" spc="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701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GA</a:t>
            </a:r>
            <a:endParaRPr lang="en-US" altLang="en-US" sz="1701" dirty="0"/>
          </a:p>
        </p:txBody>
      </p:sp>
      <p:sp>
        <p:nvSpPr>
          <p:cNvPr id="15" name="textbox 418">
            <a:extLst>
              <a:ext uri="{FF2B5EF4-FFF2-40B4-BE49-F238E27FC236}">
                <a16:creationId xmlns:a16="http://schemas.microsoft.com/office/drawing/2014/main" id="{4FC3193B-0B21-7BA0-32CD-42111A609521}"/>
              </a:ext>
            </a:extLst>
          </p:cNvPr>
          <p:cNvSpPr/>
          <p:nvPr/>
        </p:nvSpPr>
        <p:spPr>
          <a:xfrm>
            <a:off x="13588066" y="4812106"/>
            <a:ext cx="2324761" cy="3051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2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89000"/>
              </a:lnSpc>
            </a:pPr>
            <a:r>
              <a:rPr sz="1984" spc="-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St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ream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Response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key2</a:t>
            </a:r>
            <a:endParaRPr lang="en-US" altLang="en-US" sz="1984" dirty="0"/>
          </a:p>
        </p:txBody>
      </p:sp>
      <p:sp>
        <p:nvSpPr>
          <p:cNvPr id="16" name="textbox 419">
            <a:extLst>
              <a:ext uri="{FF2B5EF4-FFF2-40B4-BE49-F238E27FC236}">
                <a16:creationId xmlns:a16="http://schemas.microsoft.com/office/drawing/2014/main" id="{7DBCE4AE-A6D3-12A0-5FAE-4D01CFCEEB0B}"/>
              </a:ext>
            </a:extLst>
          </p:cNvPr>
          <p:cNvSpPr/>
          <p:nvPr/>
        </p:nvSpPr>
        <p:spPr>
          <a:xfrm>
            <a:off x="13643312" y="7525822"/>
            <a:ext cx="2323863" cy="3051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0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89000"/>
              </a:lnSpc>
            </a:pPr>
            <a:r>
              <a:rPr sz="1984" spc="-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St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ream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Response</a:t>
            </a:r>
            <a:r>
              <a:rPr sz="1984" spc="-8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key3</a:t>
            </a:r>
            <a:endParaRPr lang="en-US" altLang="en-US" sz="1984" dirty="0"/>
          </a:p>
        </p:txBody>
      </p:sp>
      <p:sp>
        <p:nvSpPr>
          <p:cNvPr id="17" name="textbox 420">
            <a:extLst>
              <a:ext uri="{FF2B5EF4-FFF2-40B4-BE49-F238E27FC236}">
                <a16:creationId xmlns:a16="http://schemas.microsoft.com/office/drawing/2014/main" id="{1BF8B090-C8B5-7D8A-1B39-2455DB6EBCF8}"/>
              </a:ext>
            </a:extLst>
          </p:cNvPr>
          <p:cNvSpPr/>
          <p:nvPr/>
        </p:nvSpPr>
        <p:spPr>
          <a:xfrm>
            <a:off x="16554824" y="4082789"/>
            <a:ext cx="873024" cy="49771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4000"/>
              </a:lnSpc>
            </a:pPr>
            <a:endParaRPr lang="en-US" altLang="en-US" sz="142" dirty="0"/>
          </a:p>
          <a:p>
            <a:pPr marL="18001" indent="44102" defTabSz="-900" eaLnBrk="0">
              <a:lnSpc>
                <a:spcPct val="97000"/>
              </a:lnSpc>
            </a:pPr>
            <a:r>
              <a:rPr sz="1559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结束标志 </a:t>
            </a:r>
            <a:r>
              <a:rPr sz="1559" spc="-7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</a:t>
            </a:r>
            <a:r>
              <a:rPr sz="1559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fterKey</a:t>
            </a:r>
            <a:endParaRPr lang="en-US" altLang="en-US" sz="1559" dirty="0"/>
          </a:p>
        </p:txBody>
      </p:sp>
      <p:pic>
        <p:nvPicPr>
          <p:cNvPr id="18" name="picture 422">
            <a:extLst>
              <a:ext uri="{FF2B5EF4-FFF2-40B4-BE49-F238E27FC236}">
                <a16:creationId xmlns:a16="http://schemas.microsoft.com/office/drawing/2014/main" id="{EB318C1F-6025-E646-7F9C-AC81AB07F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976442" y="7021089"/>
            <a:ext cx="1428699" cy="190444"/>
          </a:xfrm>
          <a:prstGeom prst="rect">
            <a:avLst/>
          </a:prstGeom>
        </p:spPr>
      </p:pic>
      <p:sp>
        <p:nvSpPr>
          <p:cNvPr id="19" name="textbox 423">
            <a:extLst>
              <a:ext uri="{FF2B5EF4-FFF2-40B4-BE49-F238E27FC236}">
                <a16:creationId xmlns:a16="http://schemas.microsoft.com/office/drawing/2014/main" id="{FEC06D7C-B13A-52C8-09BA-C5635D8257A0}"/>
              </a:ext>
            </a:extLst>
          </p:cNvPr>
          <p:cNvSpPr/>
          <p:nvPr/>
        </p:nvSpPr>
        <p:spPr>
          <a:xfrm>
            <a:off x="12104934" y="6165985"/>
            <a:ext cx="1278035" cy="26010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6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4000"/>
              </a:lnSpc>
            </a:pPr>
            <a:r>
              <a:rPr sz="1559" spc="-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2.A</a:t>
            </a:r>
            <a:r>
              <a:rPr sz="1559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fterKey</a:t>
            </a:r>
            <a:r>
              <a:rPr sz="1559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跳转</a:t>
            </a:r>
            <a:endParaRPr lang="en-US" altLang="en-US" sz="1559" dirty="0"/>
          </a:p>
        </p:txBody>
      </p:sp>
      <p:sp>
        <p:nvSpPr>
          <p:cNvPr id="20" name="textbox 424">
            <a:extLst>
              <a:ext uri="{FF2B5EF4-FFF2-40B4-BE49-F238E27FC236}">
                <a16:creationId xmlns:a16="http://schemas.microsoft.com/office/drawing/2014/main" id="{AC81F196-E080-CE1C-6E85-65A698EBAE11}"/>
              </a:ext>
            </a:extLst>
          </p:cNvPr>
          <p:cNvSpPr/>
          <p:nvPr/>
        </p:nvSpPr>
        <p:spPr>
          <a:xfrm>
            <a:off x="12108961" y="6783402"/>
            <a:ext cx="1017926" cy="26910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8000"/>
              </a:lnSpc>
            </a:pPr>
            <a:r>
              <a:rPr sz="1559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3.</a:t>
            </a:r>
            <a:r>
              <a:rPr sz="1559" spc="-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559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提前结束</a:t>
            </a:r>
            <a:endParaRPr lang="en-US" altLang="en-US" sz="1559" dirty="0"/>
          </a:p>
        </p:txBody>
      </p:sp>
      <p:sp>
        <p:nvSpPr>
          <p:cNvPr id="21" name="textbox 425">
            <a:extLst>
              <a:ext uri="{FF2B5EF4-FFF2-40B4-BE49-F238E27FC236}">
                <a16:creationId xmlns:a16="http://schemas.microsoft.com/office/drawing/2014/main" id="{8AF26F7D-63AA-C970-413C-0B6D2710C09F}"/>
              </a:ext>
            </a:extLst>
          </p:cNvPr>
          <p:cNvSpPr/>
          <p:nvPr/>
        </p:nvSpPr>
        <p:spPr>
          <a:xfrm>
            <a:off x="12155736" y="4218522"/>
            <a:ext cx="965726" cy="270007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5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8000"/>
              </a:lnSpc>
            </a:pPr>
            <a:r>
              <a:rPr sz="1559" spc="-14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1.</a:t>
            </a:r>
            <a:r>
              <a:rPr sz="1559" spc="-2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提前</a:t>
            </a:r>
            <a:r>
              <a:rPr sz="1559" spc="-2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</a:t>
            </a:r>
            <a:r>
              <a:rPr sz="1559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束</a:t>
            </a:r>
            <a:endParaRPr lang="en-US" altLang="en-US" sz="1559" dirty="0"/>
          </a:p>
        </p:txBody>
      </p:sp>
    </p:spTree>
    <p:extLst>
      <p:ext uri="{BB962C8B-B14F-4D97-AF65-F5344CB8AC3E}">
        <p14:creationId xmlns:p14="http://schemas.microsoft.com/office/powerpoint/2010/main" val="357136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0A88B-E4E2-4C2E-9B31-BF0C92FB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腾讯云</a:t>
            </a:r>
            <a:r>
              <a:rPr lang="en-US" altLang="zh-CN" b="1" dirty="0"/>
              <a:t>ES</a:t>
            </a:r>
            <a:r>
              <a:rPr lang="zh-CN" altLang="en-US" b="1" dirty="0"/>
              <a:t>性能优化：定向路由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15E7865-F6D8-0ABA-5212-5099E87A14F9}"/>
              </a:ext>
            </a:extLst>
          </p:cNvPr>
          <p:cNvSpPr/>
          <p:nvPr/>
        </p:nvSpPr>
        <p:spPr>
          <a:xfrm>
            <a:off x="3199747" y="-211399"/>
            <a:ext cx="65" cy="109514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179948" rIns="0" bIns="179948" numCol="1" anchor="ctr" anchorCtr="0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br>
              <a:rPr lang="zh-CN" altLang="en-US" sz="850">
                <a:latin typeface="Arial"/>
              </a:rPr>
            </a:br>
            <a:endParaRPr lang="zh-CN" altLang="en-US" sz="3905">
              <a:latin typeface="Arial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3562199-888B-1072-2020-71F61CE7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134" y="3440834"/>
            <a:ext cx="7881412" cy="488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B03B2E7-CFC9-B2A1-0A60-8DF974BDC6F3}"/>
              </a:ext>
            </a:extLst>
          </p:cNvPr>
          <p:cNvCxnSpPr>
            <a:cxnSpLocks/>
          </p:cNvCxnSpPr>
          <p:nvPr/>
        </p:nvCxnSpPr>
        <p:spPr>
          <a:xfrm>
            <a:off x="9055541" y="4833952"/>
            <a:ext cx="2191186" cy="0"/>
          </a:xfrm>
          <a:prstGeom prst="straightConnector1">
            <a:avLst/>
          </a:prstGeom>
          <a:ln w="38100">
            <a:tailEnd type="triangle" w="med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7E9B031-9A26-5823-9F75-9439687AE73E}"/>
              </a:ext>
            </a:extLst>
          </p:cNvPr>
          <p:cNvSpPr/>
          <p:nvPr/>
        </p:nvSpPr>
        <p:spPr>
          <a:xfrm>
            <a:off x="7907057" y="1428718"/>
            <a:ext cx="10213929" cy="7882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35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6420C2FE-96C6-D192-B420-227DA04E18AB}"/>
              </a:ext>
            </a:extLst>
          </p:cNvPr>
          <p:cNvSpPr txBox="1">
            <a:spLocks/>
          </p:cNvSpPr>
          <p:nvPr/>
        </p:nvSpPr>
        <p:spPr>
          <a:xfrm>
            <a:off x="1309841" y="1899367"/>
            <a:ext cx="5922261" cy="296076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9488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592" b="1" dirty="0">
                <a:latin typeface="PingFang SC" panose="020B0400000000000000" pitchFamily="34" charset="-122"/>
                <a:ea typeface="PingFang SC" panose="020B0400000000000000" pitchFamily="34" charset="-122"/>
                <a:cs typeface="Arial"/>
                <a:sym typeface="Arial"/>
              </a:rPr>
              <a:t>场景：长尾分片</a:t>
            </a:r>
            <a:r>
              <a:rPr lang="en-US" altLang="zh-CN" sz="2592" b="1" dirty="0">
                <a:latin typeface="PingFang SC" panose="020B0400000000000000" pitchFamily="34" charset="-122"/>
                <a:ea typeface="PingFang SC" panose="020B0400000000000000" pitchFamily="34" charset="-122"/>
                <a:cs typeface="Arial"/>
                <a:sym typeface="Arial"/>
              </a:rPr>
              <a:t>/</a:t>
            </a:r>
            <a:r>
              <a:rPr lang="zh-CN" altLang="en-US" sz="2592" b="1" dirty="0">
                <a:latin typeface="PingFang SC" panose="020B0400000000000000" pitchFamily="34" charset="-122"/>
                <a:ea typeface="PingFang SC" panose="020B0400000000000000" pitchFamily="34" charset="-122"/>
                <a:cs typeface="Arial"/>
                <a:sym typeface="Arial"/>
              </a:rPr>
              <a:t>节点的性能问题</a:t>
            </a:r>
            <a:endParaRPr lang="en-US" altLang="zh-CN" sz="2592" b="1" dirty="0">
              <a:latin typeface="PingFang SC" panose="020B0400000000000000" pitchFamily="34" charset="-122"/>
              <a:ea typeface="PingFang SC" panose="020B0400000000000000" pitchFamily="34" charset="-122"/>
              <a:cs typeface="Arial"/>
              <a:sym typeface="Arial"/>
            </a:endParaRPr>
          </a:p>
          <a:p>
            <a:pPr marL="303488" lvl="1" indent="-303488" defTabSz="129488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日志</a:t>
            </a:r>
            <a:r>
              <a:rPr lang="en-US" altLang="zh-CN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/</a:t>
            </a:r>
            <a:r>
              <a:rPr lang="zh-CN" altLang="en-US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时序：百万级</a:t>
            </a:r>
            <a:r>
              <a:rPr lang="en-US" altLang="zh-CN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TPS</a:t>
            </a:r>
            <a:r>
              <a:rPr lang="zh-CN" altLang="en-US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，易拒绝、资源利用率低</a:t>
            </a:r>
            <a:endParaRPr lang="en-US" altLang="zh-CN" sz="1945" dirty="0">
              <a:latin typeface="PingFang SC" panose="020B0400000000000000" pitchFamily="34" charset="-122"/>
              <a:ea typeface="PingFang SC" panose="020B0400000000000000" pitchFamily="34" charset="-122"/>
              <a:cs typeface="Open Sans"/>
              <a:sym typeface="Arial"/>
            </a:endParaRPr>
          </a:p>
          <a:p>
            <a:pPr marL="303488" lvl="1" indent="-303488" defTabSz="129488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搜索：</a:t>
            </a:r>
            <a:r>
              <a:rPr lang="en-US" altLang="zh-CN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10w</a:t>
            </a:r>
            <a:r>
              <a:rPr lang="zh-CN" altLang="en-US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级</a:t>
            </a:r>
            <a:r>
              <a:rPr lang="en-US" altLang="zh-CN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QPS</a:t>
            </a:r>
            <a:r>
              <a:rPr lang="zh-CN" altLang="en-US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，长尾严重</a:t>
            </a:r>
            <a:endParaRPr lang="en-US" altLang="zh-CN" sz="1945" dirty="0">
              <a:latin typeface="PingFang SC" panose="020B0400000000000000" pitchFamily="34" charset="-122"/>
              <a:ea typeface="PingFang SC" panose="020B0400000000000000" pitchFamily="34" charset="-122"/>
              <a:cs typeface="Open Sans"/>
              <a:sym typeface="Arial"/>
            </a:endParaRPr>
          </a:p>
          <a:p>
            <a:pPr marL="323721" indent="-323721" defTabSz="129488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512" b="1" dirty="0"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indent="0" defTabSz="129488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592" b="1" dirty="0">
                <a:latin typeface="PingFang SC" panose="020B0400000000000000" pitchFamily="34" charset="-122"/>
                <a:ea typeface="PingFang SC" panose="020B0400000000000000" pitchFamily="34" charset="-122"/>
                <a:cs typeface="Arial"/>
                <a:sym typeface="Arial"/>
              </a:rPr>
              <a:t>原因</a:t>
            </a:r>
            <a:endParaRPr lang="en-US" altLang="zh-CN" sz="2592" b="1" dirty="0">
              <a:latin typeface="PingFang SC" panose="020B0400000000000000" pitchFamily="34" charset="-122"/>
              <a:ea typeface="PingFang SC" panose="020B0400000000000000" pitchFamily="34" charset="-122"/>
              <a:cs typeface="Arial"/>
              <a:sym typeface="Arial"/>
            </a:endParaRPr>
          </a:p>
          <a:p>
            <a:pPr marL="303488" lvl="1" indent="-303488" defTabSz="129488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异常难消除：硬件异常、后台任务、</a:t>
            </a:r>
            <a:r>
              <a:rPr lang="en-US" altLang="zh-CN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GC</a:t>
            </a:r>
            <a:r>
              <a:rPr lang="zh-CN" altLang="en-US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等</a:t>
            </a:r>
            <a:endParaRPr lang="en-US" altLang="zh-CN" sz="1945" dirty="0">
              <a:latin typeface="PingFang SC" panose="020B0400000000000000" pitchFamily="34" charset="-122"/>
              <a:ea typeface="PingFang SC" panose="020B0400000000000000" pitchFamily="34" charset="-122"/>
              <a:cs typeface="Open Sans"/>
              <a:sym typeface="Arial"/>
            </a:endParaRPr>
          </a:p>
          <a:p>
            <a:pPr marL="303488" lvl="1" indent="-303488" defTabSz="129488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945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分布式读写：高扇出放大影响</a:t>
            </a:r>
            <a:endParaRPr lang="en-US" altLang="zh-CN" sz="1945" dirty="0">
              <a:latin typeface="PingFang SC" panose="020B0400000000000000" pitchFamily="34" charset="-122"/>
              <a:ea typeface="PingFang SC" panose="020B0400000000000000" pitchFamily="34" charset="-122"/>
              <a:cs typeface="Open Sans"/>
              <a:sym typeface="Arial"/>
            </a:endParaRPr>
          </a:p>
          <a:p>
            <a:pPr marL="0" indent="0" defTabSz="1294880">
              <a:spcBef>
                <a:spcPts val="1416"/>
              </a:spcBef>
              <a:buNone/>
              <a:defRPr/>
            </a:pPr>
            <a:endParaRPr lang="en-US" altLang="zh-CN" sz="1512" dirty="0"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graphicFrame>
        <p:nvGraphicFramePr>
          <p:cNvPr id="31" name="Group 3">
            <a:extLst>
              <a:ext uri="{FF2B5EF4-FFF2-40B4-BE49-F238E27FC236}">
                <a16:creationId xmlns:a16="http://schemas.microsoft.com/office/drawing/2014/main" id="{58B67BC3-201D-729C-90E0-23E31676A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843545"/>
              </p:ext>
            </p:extLst>
          </p:nvPr>
        </p:nvGraphicFramePr>
        <p:xfrm>
          <a:off x="8739518" y="7891834"/>
          <a:ext cx="8580765" cy="1091479"/>
        </p:xfrm>
        <a:graphic>
          <a:graphicData uri="http://schemas.openxmlformats.org/drawingml/2006/table">
            <a:tbl>
              <a:tblPr/>
              <a:tblGrid>
                <a:gridCol w="1465371">
                  <a:extLst>
                    <a:ext uri="{9D8B030D-6E8A-4147-A177-3AD203B41FA5}">
                      <a16:colId xmlns:a16="http://schemas.microsoft.com/office/drawing/2014/main" val="2101281687"/>
                    </a:ext>
                  </a:extLst>
                </a:gridCol>
                <a:gridCol w="1524939">
                  <a:extLst>
                    <a:ext uri="{9D8B030D-6E8A-4147-A177-3AD203B41FA5}">
                      <a16:colId xmlns:a16="http://schemas.microsoft.com/office/drawing/2014/main" val="869452462"/>
                    </a:ext>
                  </a:extLst>
                </a:gridCol>
                <a:gridCol w="1405805">
                  <a:extLst>
                    <a:ext uri="{9D8B030D-6E8A-4147-A177-3AD203B41FA5}">
                      <a16:colId xmlns:a16="http://schemas.microsoft.com/office/drawing/2014/main" val="3980214440"/>
                    </a:ext>
                  </a:extLst>
                </a:gridCol>
                <a:gridCol w="1084137">
                  <a:extLst>
                    <a:ext uri="{9D8B030D-6E8A-4147-A177-3AD203B41FA5}">
                      <a16:colId xmlns:a16="http://schemas.microsoft.com/office/drawing/2014/main" val="495415070"/>
                    </a:ext>
                  </a:extLst>
                </a:gridCol>
                <a:gridCol w="1443435">
                  <a:extLst>
                    <a:ext uri="{9D8B030D-6E8A-4147-A177-3AD203B41FA5}">
                      <a16:colId xmlns:a16="http://schemas.microsoft.com/office/drawing/2014/main" val="2109981874"/>
                    </a:ext>
                  </a:extLst>
                </a:gridCol>
                <a:gridCol w="1657078">
                  <a:extLst>
                    <a:ext uri="{9D8B030D-6E8A-4147-A177-3AD203B41FA5}">
                      <a16:colId xmlns:a16="http://schemas.microsoft.com/office/drawing/2014/main" val="254016510"/>
                    </a:ext>
                  </a:extLst>
                </a:gridCol>
              </a:tblGrid>
              <a:tr h="3454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写吞吐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(TPS)</a:t>
                      </a: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CPU</a:t>
                      </a: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拒绝率</a:t>
                      </a: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读延时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(Avg)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读延时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(P99.5)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32563"/>
                  </a:ext>
                </a:extLst>
              </a:tr>
              <a:tr h="3454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开源版本</a:t>
                      </a: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76w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31%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3‰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23ms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1350ms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535314"/>
                  </a:ext>
                </a:extLst>
              </a:tr>
              <a:tr h="4005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Tencent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ES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169w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(+121%)</a:t>
                      </a:r>
                      <a:endParaRPr kumimoji="0" lang="zh-C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cs typeface="+mn-cs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49%</a:t>
                      </a:r>
                      <a:r>
                        <a:rPr kumimoji="0" lang="en-US" altLang="zh-CN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cs typeface="+mn-cs"/>
                          <a:sym typeface="Calibri" panose="020F0502020204030204" pitchFamily="34" charset="0"/>
                        </a:rPr>
                        <a:t>(+58%)</a:t>
                      </a: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0‰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18ms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  <a:sym typeface="Calibri" panose="020F0502020204030204" pitchFamily="34" charset="0"/>
                        </a:rPr>
                        <a:t>85ms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  <a:sym typeface="Calibri" panose="020F0502020204030204" pitchFamily="34" charset="0"/>
                      </a:endParaRPr>
                    </a:p>
                  </a:txBody>
                  <a:tcPr marL="129477" marR="129477" marT="64739" marB="6473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47953"/>
                  </a:ext>
                </a:extLst>
              </a:tr>
            </a:tbl>
          </a:graphicData>
        </a:graphic>
      </p:graphicFrame>
      <p:pic>
        <p:nvPicPr>
          <p:cNvPr id="32" name="图片 31">
            <a:extLst>
              <a:ext uri="{FF2B5EF4-FFF2-40B4-BE49-F238E27FC236}">
                <a16:creationId xmlns:a16="http://schemas.microsoft.com/office/drawing/2014/main" id="{2088E281-E1C1-40C9-90FA-AFB52A176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106" y="2860670"/>
            <a:ext cx="4629177" cy="262579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6BF9F81-0DA7-818E-1911-0440ACD71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31" y="3033510"/>
            <a:ext cx="3902926" cy="2557090"/>
          </a:xfrm>
          <a:prstGeom prst="rect">
            <a:avLst/>
          </a:prstGeom>
        </p:spPr>
      </p:pic>
      <p:pic>
        <p:nvPicPr>
          <p:cNvPr id="34" name="图片 33" descr="图片包含 物体, 钟表, 游戏机, 标志&#10;&#10;描述已自动生成">
            <a:extLst>
              <a:ext uri="{FF2B5EF4-FFF2-40B4-BE49-F238E27FC236}">
                <a16:creationId xmlns:a16="http://schemas.microsoft.com/office/drawing/2014/main" id="{A3856084-C911-DD02-C106-10CE599D0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19" y="5277310"/>
            <a:ext cx="7282013" cy="2478517"/>
          </a:xfrm>
          <a:prstGeom prst="rect">
            <a:avLst/>
          </a:prstGeom>
        </p:spPr>
      </p:pic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E30AB876-05B8-FE32-4EBA-12EFE1701DB7}"/>
              </a:ext>
            </a:extLst>
          </p:cNvPr>
          <p:cNvSpPr txBox="1">
            <a:spLocks/>
          </p:cNvSpPr>
          <p:nvPr/>
        </p:nvSpPr>
        <p:spPr>
          <a:xfrm>
            <a:off x="8014306" y="1720478"/>
            <a:ext cx="10106680" cy="125891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9488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551" b="1" dirty="0">
                <a:latin typeface="PingFang SC" panose="020B0400000000000000" pitchFamily="34" charset="-122"/>
                <a:ea typeface="PingFang SC" panose="020B0400000000000000" pitchFamily="34" charset="-122"/>
                <a:cs typeface="Arial"/>
                <a:sym typeface="Arial"/>
              </a:rPr>
              <a:t>优化方案：</a:t>
            </a:r>
            <a:r>
              <a:rPr lang="zh-CN" altLang="en-US" sz="2268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写入</a:t>
            </a:r>
            <a:r>
              <a:rPr lang="en-US" altLang="zh-CN" sz="2268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(</a:t>
            </a:r>
            <a:r>
              <a:rPr lang="zh-CN" altLang="en-US" sz="2268" b="1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分组路由</a:t>
            </a:r>
            <a:r>
              <a:rPr lang="zh-CN" altLang="en-US" sz="2268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，读写扇出平衡</a:t>
            </a:r>
            <a:r>
              <a:rPr lang="en-US" altLang="zh-CN" sz="2268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)</a:t>
            </a:r>
            <a:r>
              <a:rPr lang="zh-CN" altLang="en-US" sz="2268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，查询</a:t>
            </a:r>
            <a:r>
              <a:rPr lang="en-US" altLang="zh-CN" sz="2268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(</a:t>
            </a:r>
            <a:r>
              <a:rPr lang="zh-CN" altLang="en-US" sz="2268" b="1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自适应路由 </a:t>
            </a:r>
            <a:r>
              <a:rPr lang="en-US" altLang="zh-CN" sz="2268" b="1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+</a:t>
            </a:r>
            <a:r>
              <a:rPr lang="zh-CN" altLang="en-US" sz="2268" b="1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 对冲请求</a:t>
            </a:r>
            <a:r>
              <a:rPr lang="en-US" altLang="zh-CN" sz="2268" b="1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)</a:t>
            </a:r>
          </a:p>
          <a:p>
            <a:pPr marL="0" indent="0" defTabSz="1294880">
              <a:spcBef>
                <a:spcPts val="1416"/>
              </a:spcBef>
              <a:buNone/>
              <a:defRPr/>
            </a:pPr>
            <a:endParaRPr lang="en-US" altLang="zh-CN" sz="1488" dirty="0"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6849AF3B-E06E-E2E3-706E-291E37F9B1ED}"/>
              </a:ext>
            </a:extLst>
          </p:cNvPr>
          <p:cNvSpPr txBox="1">
            <a:spLocks/>
          </p:cNvSpPr>
          <p:nvPr/>
        </p:nvSpPr>
        <p:spPr>
          <a:xfrm>
            <a:off x="8014306" y="2286857"/>
            <a:ext cx="10704705" cy="570712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9488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126" b="1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/>
                <a:sym typeface="Arial"/>
              </a:rPr>
              <a:t>效果</a:t>
            </a:r>
            <a:r>
              <a:rPr lang="zh-CN" altLang="en-US" sz="2126" b="1" dirty="0">
                <a:latin typeface="PingFang SC" panose="020B0400000000000000" pitchFamily="34" charset="-122"/>
                <a:ea typeface="PingFang SC" panose="020B0400000000000000" pitchFamily="34" charset="-122"/>
                <a:cs typeface="Arial"/>
                <a:sym typeface="Arial"/>
              </a:rPr>
              <a:t>：</a:t>
            </a:r>
            <a:r>
              <a:rPr lang="zh-CN" altLang="en-US" sz="1984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写入</a:t>
            </a:r>
            <a:r>
              <a:rPr lang="en-US" altLang="zh-CN" sz="1984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(</a:t>
            </a:r>
            <a:r>
              <a:rPr lang="en-US" altLang="zh-CN" sz="1984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TPS</a:t>
            </a:r>
            <a:r>
              <a:rPr lang="zh-CN" altLang="en-US" sz="1984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提↑</a:t>
            </a:r>
            <a:r>
              <a:rPr lang="en-US" altLang="zh-CN" sz="1984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1+</a:t>
            </a:r>
            <a:r>
              <a:rPr lang="zh-CN" altLang="en-US" sz="1984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倍</a:t>
            </a:r>
            <a:r>
              <a:rPr lang="zh-CN" altLang="en-US" sz="1984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，资源利用率提高</a:t>
            </a:r>
            <a:r>
              <a:rPr lang="en-US" altLang="zh-CN" sz="1984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)</a:t>
            </a:r>
            <a:r>
              <a:rPr lang="zh-CN" altLang="en-US" sz="1984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，查询</a:t>
            </a:r>
            <a:r>
              <a:rPr lang="en-US" altLang="zh-CN" sz="1984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(</a:t>
            </a:r>
            <a:r>
              <a:rPr lang="zh-CN" altLang="en-US" sz="1984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长尾大幅降低，</a:t>
            </a:r>
            <a:r>
              <a:rPr lang="en-US" altLang="zh-CN" sz="1984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P99.5</a:t>
            </a:r>
            <a:r>
              <a:rPr lang="zh-CN" altLang="en-US" sz="1984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延时</a:t>
            </a:r>
            <a:r>
              <a:rPr lang="en-US" altLang="zh-CN" sz="1984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&lt;100ms</a:t>
            </a:r>
            <a:r>
              <a:rPr lang="en-US" altLang="zh-CN" sz="1984" dirty="0">
                <a:latin typeface="PingFang SC" panose="020B0400000000000000" pitchFamily="34" charset="-122"/>
                <a:ea typeface="PingFang SC" panose="020B0400000000000000" pitchFamily="34" charset="-122"/>
                <a:cs typeface="Open Sans"/>
                <a:sym typeface="Arial"/>
              </a:rPr>
              <a:t>)</a:t>
            </a:r>
          </a:p>
          <a:p>
            <a:pPr marL="0" indent="0" defTabSz="1294880">
              <a:spcBef>
                <a:spcPts val="1416"/>
              </a:spcBef>
              <a:buNone/>
              <a:defRPr/>
            </a:pPr>
            <a:endParaRPr lang="en-US" altLang="zh-CN" sz="1488" dirty="0"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761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0A88B-E4E2-4C2E-9B31-BF0C92FB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腾讯云</a:t>
            </a:r>
            <a:r>
              <a:rPr lang="en-US" altLang="zh-CN" b="1" dirty="0"/>
              <a:t>ES</a:t>
            </a:r>
            <a:r>
              <a:rPr lang="zh-CN" altLang="en-US" b="1" dirty="0"/>
              <a:t>可用性优化：避免单个大查询打挂节点</a:t>
            </a:r>
          </a:p>
        </p:txBody>
      </p:sp>
      <p:grpSp>
        <p:nvGrpSpPr>
          <p:cNvPr id="3" name="group 32">
            <a:extLst>
              <a:ext uri="{FF2B5EF4-FFF2-40B4-BE49-F238E27FC236}">
                <a16:creationId xmlns:a16="http://schemas.microsoft.com/office/drawing/2014/main" id="{7069C07E-A3F2-58CE-82BB-60C14F740C97}"/>
              </a:ext>
            </a:extLst>
          </p:cNvPr>
          <p:cNvGrpSpPr/>
          <p:nvPr/>
        </p:nvGrpSpPr>
        <p:grpSpPr>
          <a:xfrm rot="21600000">
            <a:off x="8478229" y="2084457"/>
            <a:ext cx="8054856" cy="6078403"/>
            <a:chOff x="0" y="0"/>
            <a:chExt cx="5682995" cy="4288535"/>
          </a:xfrm>
        </p:grpSpPr>
        <p:pic>
          <p:nvPicPr>
            <p:cNvPr id="4" name="picture 226">
              <a:extLst>
                <a:ext uri="{FF2B5EF4-FFF2-40B4-BE49-F238E27FC236}">
                  <a16:creationId xmlns:a16="http://schemas.microsoft.com/office/drawing/2014/main" id="{2592A2F9-3A7E-9DF9-1E49-5039FF07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5682995" cy="4288535"/>
            </a:xfrm>
            <a:prstGeom prst="rect">
              <a:avLst/>
            </a:prstGeom>
          </p:spPr>
        </p:pic>
        <p:sp>
          <p:nvSpPr>
            <p:cNvPr id="5" name="textbox 227">
              <a:extLst>
                <a:ext uri="{FF2B5EF4-FFF2-40B4-BE49-F238E27FC236}">
                  <a16:creationId xmlns:a16="http://schemas.microsoft.com/office/drawing/2014/main" id="{A359C510-1268-8336-3498-49CB15D16C17}"/>
                </a:ext>
              </a:extLst>
            </p:cNvPr>
            <p:cNvSpPr/>
            <p:nvPr/>
          </p:nvSpPr>
          <p:spPr>
            <a:xfrm>
              <a:off x="82467" y="56520"/>
              <a:ext cx="1407794" cy="42278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defTabSz="-900" eaLnBrk="0">
                <a:lnSpc>
                  <a:spcPct val="83000"/>
                </a:lnSpc>
              </a:pPr>
              <a:endParaRPr lang="en-US" altLang="en-US" sz="142" dirty="0"/>
            </a:p>
            <a:p>
              <a:pPr indent="18001" defTabSz="-900" eaLnBrk="0">
                <a:lnSpc>
                  <a:spcPts val="2629"/>
                </a:lnSpc>
              </a:pPr>
              <a:r>
                <a:rPr sz="2126" dirty="0">
                  <a:ln w="317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查询流程分析</a:t>
              </a:r>
              <a:r>
                <a:rPr sz="2126" spc="-482" dirty="0">
                  <a:ln w="317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：</a:t>
              </a:r>
              <a:endParaRPr lang="en-US" altLang="en-US" sz="2126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1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02000"/>
                </a:lnSpc>
              </a:pPr>
              <a:endParaRPr lang="en-US" altLang="en-US" sz="1417" dirty="0"/>
            </a:p>
            <a:p>
              <a:pPr defTabSz="-900" eaLnBrk="0">
                <a:lnSpc>
                  <a:spcPct val="110000"/>
                </a:lnSpc>
              </a:pPr>
              <a:endParaRPr lang="en-US" altLang="en-US" sz="425" dirty="0"/>
            </a:p>
            <a:p>
              <a:pPr indent="153008" defTabSz="-900" eaLnBrk="0">
                <a:lnSpc>
                  <a:spcPts val="2261"/>
                </a:lnSpc>
              </a:pPr>
              <a:r>
                <a:rPr sz="1843" dirty="0">
                  <a:ln w="317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问题</a:t>
              </a:r>
              <a:r>
                <a:rPr sz="1843" spc="-170" dirty="0">
                  <a:ln w="3175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：</a:t>
              </a:r>
              <a:endParaRPr lang="en-US" altLang="en-US" sz="1843" dirty="0"/>
            </a:p>
          </p:txBody>
        </p:sp>
        <p:sp>
          <p:nvSpPr>
            <p:cNvPr id="6" name="path">
              <a:extLst>
                <a:ext uri="{FF2B5EF4-FFF2-40B4-BE49-F238E27FC236}">
                  <a16:creationId xmlns:a16="http://schemas.microsoft.com/office/drawing/2014/main" id="{24C27479-2DD8-2011-2766-036E074EF624}"/>
                </a:ext>
              </a:extLst>
            </p:cNvPr>
            <p:cNvSpPr/>
            <p:nvPr/>
          </p:nvSpPr>
          <p:spPr>
            <a:xfrm>
              <a:off x="1655064" y="2994659"/>
              <a:ext cx="2375916" cy="1057655"/>
            </a:xfrm>
            <a:custGeom>
              <a:avLst/>
              <a:gdLst/>
              <a:ahLst/>
              <a:cxnLst/>
              <a:rect l="0" t="0" r="0" b="0"/>
              <a:pathLst>
                <a:path w="3741" h="1665">
                  <a:moveTo>
                    <a:pt x="22" y="1642"/>
                  </a:moveTo>
                  <a:lnTo>
                    <a:pt x="3718" y="1642"/>
                  </a:lnTo>
                  <a:lnTo>
                    <a:pt x="3718" y="22"/>
                  </a:lnTo>
                  <a:lnTo>
                    <a:pt x="22" y="22"/>
                  </a:lnTo>
                  <a:lnTo>
                    <a:pt x="22" y="1642"/>
                  </a:lnTo>
                  <a:close/>
                </a:path>
              </a:pathLst>
            </a:custGeom>
            <a:noFill/>
            <a:ln w="28955" cap="flat">
              <a:solidFill>
                <a:srgbClr val="C00000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 sz="3905"/>
            </a:p>
          </p:txBody>
        </p:sp>
      </p:grpSp>
      <p:pic>
        <p:nvPicPr>
          <p:cNvPr id="7" name="picture 229">
            <a:extLst>
              <a:ext uri="{FF2B5EF4-FFF2-40B4-BE49-F238E27FC236}">
                <a16:creationId xmlns:a16="http://schemas.microsoft.com/office/drawing/2014/main" id="{162843F2-BCA9-7D03-6B10-783ED3D54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082296" y="2639592"/>
            <a:ext cx="4412999" cy="5953119"/>
          </a:xfrm>
          <a:prstGeom prst="rect">
            <a:avLst/>
          </a:prstGeom>
        </p:spPr>
      </p:pic>
      <p:sp>
        <p:nvSpPr>
          <p:cNvPr id="9" name="rect">
            <a:extLst>
              <a:ext uri="{FF2B5EF4-FFF2-40B4-BE49-F238E27FC236}">
                <a16:creationId xmlns:a16="http://schemas.microsoft.com/office/drawing/2014/main" id="{AE68F767-2DC5-9986-BC5D-1349E68C0E2A}"/>
              </a:ext>
            </a:extLst>
          </p:cNvPr>
          <p:cNvSpPr/>
          <p:nvPr/>
        </p:nvSpPr>
        <p:spPr>
          <a:xfrm>
            <a:off x="1080029" y="9413534"/>
            <a:ext cx="17280467" cy="38881"/>
          </a:xfrm>
          <a:prstGeom prst="rect">
            <a:avLst/>
          </a:prstGeom>
          <a:solidFill>
            <a:srgbClr val="000000">
              <a:alpha val="5098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8" name="textbox 233">
            <a:extLst>
              <a:ext uri="{FF2B5EF4-FFF2-40B4-BE49-F238E27FC236}">
                <a16:creationId xmlns:a16="http://schemas.microsoft.com/office/drawing/2014/main" id="{7C8A77E0-04A8-42AD-DAC4-1FFAA76D21DE}"/>
              </a:ext>
            </a:extLst>
          </p:cNvPr>
          <p:cNvSpPr/>
          <p:nvPr/>
        </p:nvSpPr>
        <p:spPr>
          <a:xfrm>
            <a:off x="2271575" y="2164566"/>
            <a:ext cx="3476792" cy="369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2622"/>
              </a:lnSpc>
            </a:pPr>
            <a:r>
              <a:rPr sz="2126" spc="142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两</a:t>
            </a:r>
            <a:r>
              <a:rPr sz="2126" spc="128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层嵌套聚合</a:t>
            </a:r>
            <a:r>
              <a:rPr sz="2126" spc="156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126" spc="128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结果百万级</a:t>
            </a:r>
            <a:endParaRPr lang="en-US" altLang="en-US" sz="2126" dirty="0"/>
          </a:p>
        </p:txBody>
      </p:sp>
      <p:sp>
        <p:nvSpPr>
          <p:cNvPr id="30" name="textbox 234">
            <a:extLst>
              <a:ext uri="{FF2B5EF4-FFF2-40B4-BE49-F238E27FC236}">
                <a16:creationId xmlns:a16="http://schemas.microsoft.com/office/drawing/2014/main" id="{121BADF0-D2B9-3835-966A-9567FE476F88}"/>
              </a:ext>
            </a:extLst>
          </p:cNvPr>
          <p:cNvSpPr/>
          <p:nvPr/>
        </p:nvSpPr>
        <p:spPr>
          <a:xfrm>
            <a:off x="8726203" y="8305135"/>
            <a:ext cx="3589296" cy="28890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6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7000"/>
              </a:lnSpc>
            </a:pPr>
            <a:r>
              <a:rPr sz="1701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•</a:t>
            </a:r>
            <a:r>
              <a:rPr sz="1701" spc="-14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sz="1701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sz="170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大量汇聚结果反序列化后内存膨胀</a:t>
            </a:r>
            <a:endParaRPr lang="en-US" altLang="en-US" sz="1701" dirty="0"/>
          </a:p>
        </p:txBody>
      </p:sp>
      <p:sp>
        <p:nvSpPr>
          <p:cNvPr id="31" name="textbox 235">
            <a:extLst>
              <a:ext uri="{FF2B5EF4-FFF2-40B4-BE49-F238E27FC236}">
                <a16:creationId xmlns:a16="http://schemas.microsoft.com/office/drawing/2014/main" id="{E6BCCBBB-745B-5A46-25B2-AF3182386200}"/>
              </a:ext>
            </a:extLst>
          </p:cNvPr>
          <p:cNvSpPr/>
          <p:nvPr/>
        </p:nvSpPr>
        <p:spPr>
          <a:xfrm>
            <a:off x="8726203" y="8717708"/>
            <a:ext cx="3589296" cy="28890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9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7000"/>
              </a:lnSpc>
            </a:pPr>
            <a:r>
              <a:rPr sz="1701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•</a:t>
            </a:r>
            <a:r>
              <a:rPr sz="1701" spc="-14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701" spc="-7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701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sz="170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二次汇聚产生新的结果集打爆内存</a:t>
            </a:r>
            <a:endParaRPr lang="en-US" altLang="en-US" sz="1701" dirty="0"/>
          </a:p>
        </p:txBody>
      </p:sp>
      <p:sp>
        <p:nvSpPr>
          <p:cNvPr id="32" name="textbox 236">
            <a:extLst>
              <a:ext uri="{FF2B5EF4-FFF2-40B4-BE49-F238E27FC236}">
                <a16:creationId xmlns:a16="http://schemas.microsoft.com/office/drawing/2014/main" id="{20525686-F792-408B-3504-88143D47694F}"/>
              </a:ext>
            </a:extLst>
          </p:cNvPr>
          <p:cNvSpPr/>
          <p:nvPr/>
        </p:nvSpPr>
        <p:spPr>
          <a:xfrm>
            <a:off x="2033558" y="1474195"/>
            <a:ext cx="1474240" cy="45721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73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8000"/>
              </a:lnSpc>
            </a:pPr>
            <a:r>
              <a:rPr sz="2835" spc="-14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</a:t>
            </a:r>
            <a:r>
              <a:rPr sz="2835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景分析</a:t>
            </a:r>
            <a:endParaRPr lang="en-US" altLang="en-US" sz="2835" dirty="0"/>
          </a:p>
        </p:txBody>
      </p:sp>
    </p:spTree>
    <p:extLst>
      <p:ext uri="{BB962C8B-B14F-4D97-AF65-F5344CB8AC3E}">
        <p14:creationId xmlns:p14="http://schemas.microsoft.com/office/powerpoint/2010/main" val="214064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0A88B-E4E2-4C2E-9B31-BF0C92FB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腾讯云</a:t>
            </a:r>
            <a:r>
              <a:rPr lang="en-US" altLang="zh-CN" b="1" dirty="0"/>
              <a:t>ES</a:t>
            </a:r>
            <a:r>
              <a:rPr lang="zh-CN" altLang="en-US" b="1" dirty="0"/>
              <a:t>可用性优化：避免单个大查询打挂节点</a:t>
            </a:r>
          </a:p>
        </p:txBody>
      </p:sp>
      <p:graphicFrame>
        <p:nvGraphicFramePr>
          <p:cNvPr id="3" name="table 238">
            <a:extLst>
              <a:ext uri="{FF2B5EF4-FFF2-40B4-BE49-F238E27FC236}">
                <a16:creationId xmlns:a16="http://schemas.microsoft.com/office/drawing/2014/main" id="{FA16D6AE-D67D-EBCD-A84D-4686E42D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622527"/>
              </p:ext>
            </p:extLst>
          </p:nvPr>
        </p:nvGraphicFramePr>
        <p:xfrm>
          <a:off x="8228575" y="3389131"/>
          <a:ext cx="9857966" cy="4933034"/>
        </p:xfrm>
        <a:graphic>
          <a:graphicData uri="http://schemas.openxmlformats.org/drawingml/2006/table">
            <a:tbl>
              <a:tblPr/>
              <a:tblGrid>
                <a:gridCol w="98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7147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14000"/>
                        </a:lnSpc>
                      </a:pPr>
                      <a:endParaRPr lang="en-US" altLang="en-US" sz="900" dirty="0"/>
                    </a:p>
                    <a:p>
                      <a:pPr indent="4612640" algn="l" defTabSz="-635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lang="zh-CN" altLang="en-US" sz="180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           </a:t>
                      </a:r>
                      <a:r>
                        <a:rPr sz="1800" spc="2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真实内存消</a:t>
                      </a:r>
                      <a:r>
                        <a:rPr sz="1800" spc="16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耗</a:t>
                      </a:r>
                      <a:endParaRPr lang="en-US" altLang="en-US" sz="1800" dirty="0"/>
                    </a:p>
                    <a:p>
                      <a:pPr indent="240665" algn="l" defTabSz="-635" rtl="0" eaLnBrk="0">
                        <a:lnSpc>
                          <a:spcPct val="83000"/>
                        </a:lnSpc>
                        <a:spcBef>
                          <a:spcPts val="15"/>
                        </a:spcBef>
                      </a:pPr>
                      <a:r>
                        <a:rPr sz="1800" spc="200" dirty="0">
                          <a:ln w="3175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第一阶段</a:t>
                      </a:r>
                      <a:r>
                        <a:rPr sz="180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：</a:t>
                      </a:r>
                      <a:r>
                        <a:rPr sz="180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根据经验值计算</a:t>
                      </a:r>
                      <a:r>
                        <a:rPr sz="1800" spc="200" dirty="0">
                          <a:ln w="3175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内存膨胀系</a:t>
                      </a:r>
                      <a:r>
                        <a:rPr sz="1800" spc="190" dirty="0">
                          <a:ln w="3175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数</a:t>
                      </a:r>
                      <a:r>
                        <a:rPr sz="18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2000" i="1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λ</a:t>
                      </a:r>
                      <a:r>
                        <a:rPr sz="20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sz="200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=</a:t>
                      </a:r>
                      <a:endParaRPr lang="en-US" altLang="en-US" sz="2000" dirty="0"/>
                    </a:p>
                    <a:p>
                      <a:pPr indent="4681855" algn="l" defTabSz="-635" rtl="0" eaLnBrk="0">
                        <a:lnSpc>
                          <a:spcPct val="84000"/>
                        </a:lnSpc>
                        <a:spcBef>
                          <a:spcPts val="0"/>
                        </a:spcBef>
                      </a:pPr>
                      <a:r>
                        <a:rPr lang="zh-CN" altLang="en-US" sz="2100" i="1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            </a:t>
                      </a:r>
                      <a:r>
                        <a:rPr sz="2100" i="1" spc="8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B</a:t>
                      </a:r>
                      <a:r>
                        <a:rPr sz="2100" i="1" spc="7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y</a:t>
                      </a:r>
                      <a:r>
                        <a:rPr sz="2100" i="1" spc="5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t</a:t>
                      </a:r>
                      <a:r>
                        <a:rPr sz="2100" i="1" spc="8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000" spc="12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流大</a:t>
                      </a:r>
                      <a:r>
                        <a:rPr sz="2000" spc="85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小</a:t>
                      </a:r>
                      <a:endParaRPr lang="en-US" altLang="en-US" sz="2000" dirty="0"/>
                    </a:p>
                    <a:p>
                      <a:pPr algn="l" defTabSz="-635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indent="281940" algn="l" defTabSz="-635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如果当前</a:t>
                      </a:r>
                      <a:r>
                        <a:rPr sz="21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JVM使用内存</a:t>
                      </a:r>
                      <a:r>
                        <a:rPr sz="21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+ 预估所耗内存 已超过阈值则直接熔断</a:t>
                      </a:r>
                      <a:endParaRPr lang="en-US" altLang="en-US" sz="21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0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ts val="1025"/>
                        </a:lnSpc>
                      </a:pPr>
                      <a:endParaRPr lang="en-US" altLang="en-US" sz="11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1382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9000"/>
                        </a:lnSpc>
                      </a:pPr>
                      <a:endParaRPr lang="en-US" altLang="en-US" sz="1400" dirty="0"/>
                    </a:p>
                    <a:p>
                      <a:pPr algn="l" defTabSz="-635" rtl="0" eaLnBrk="0">
                        <a:lnSpc>
                          <a:spcPct val="129000"/>
                        </a:lnSpc>
                      </a:pPr>
                      <a:endParaRPr lang="en-US" altLang="en-US" sz="1400" dirty="0"/>
                    </a:p>
                    <a:p>
                      <a:pPr algn="l" defTabSz="-635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indent="1687195" algn="l" defTabSz="-635" rtl="0" eaLnBrk="0">
                        <a:lnSpc>
                          <a:spcPts val="1960"/>
                        </a:lnSpc>
                      </a:pPr>
                      <a:r>
                        <a:rPr lang="zh-CN" altLang="en-US" sz="3300" spc="0" baseline="8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</a:t>
                      </a:r>
                      <a:r>
                        <a:rPr sz="3300" spc="0" baseline="8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reduce</a:t>
                      </a:r>
                      <a:r>
                        <a:rPr sz="20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    </a:t>
                      </a:r>
                      <a:r>
                        <a:rPr sz="20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1024/check        1024/check</a:t>
                      </a:r>
                      <a:endParaRPr lang="en-US" altLang="en-US" sz="2100" dirty="0"/>
                    </a:p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4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400" dirty="0"/>
                    </a:p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1400" dirty="0"/>
                    </a:p>
                    <a:p>
                      <a:pPr indent="6036945" algn="l" defTabSz="-635" rtl="0" eaLnBrk="0">
                        <a:lnSpc>
                          <a:spcPts val="510"/>
                        </a:lnSpc>
                        <a:spcBef>
                          <a:spcPts val="545"/>
                        </a:spcBef>
                      </a:pPr>
                      <a:endParaRPr lang="en-US" altLang="en-US" sz="2600" dirty="0"/>
                    </a:p>
                    <a:p>
                      <a:pPr indent="2452370" algn="l" defTabSz="-635" rtl="0" eaLnBrk="0">
                        <a:lnSpc>
                          <a:spcPts val="615"/>
                        </a:lnSpc>
                      </a:pPr>
                      <a:endParaRPr lang="en-US" altLang="en-US" sz="2600" dirty="0"/>
                    </a:p>
                    <a:p>
                      <a:pPr algn="l" defTabSz="-635" rtl="0" eaLnBrk="0">
                        <a:lnSpc>
                          <a:spcPct val="169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239">
            <a:extLst>
              <a:ext uri="{FF2B5EF4-FFF2-40B4-BE49-F238E27FC236}">
                <a16:creationId xmlns:a16="http://schemas.microsoft.com/office/drawing/2014/main" id="{0DDC7482-417E-20FA-3589-F8464F342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3736"/>
              </p:ext>
            </p:extLst>
          </p:nvPr>
        </p:nvGraphicFramePr>
        <p:xfrm>
          <a:off x="1340150" y="3348090"/>
          <a:ext cx="6352370" cy="3407492"/>
        </p:xfrm>
        <a:graphic>
          <a:graphicData uri="http://schemas.openxmlformats.org/drawingml/2006/table">
            <a:tbl>
              <a:tblPr/>
              <a:tblGrid>
                <a:gridCol w="635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492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23000"/>
                        </a:lnSpc>
                      </a:pPr>
                      <a:endParaRPr lang="en-US" altLang="en-US" sz="400" dirty="0"/>
                    </a:p>
                    <a:p>
                      <a:pPr marL="101600" indent="10795" algn="l" defTabSz="-635" rtl="0" eaLnBrk="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Elastics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earchStatusException[Elasticsearch             </a:t>
                      </a: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exc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eption                                                                   </a:t>
                      </a:r>
                      <a:r>
                        <a:rPr sz="21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[t</a:t>
                      </a:r>
                      <a:r>
                        <a:rPr sz="210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pe=search_phase_execution_exception,              reason=]];</a:t>
                      </a:r>
                      <a:r>
                        <a:rPr sz="21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nested:                                                      ElasticsearchException[Elasticsearch</a:t>
                      </a:r>
                      <a:r>
                        <a:rPr sz="2100" spc="-2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exception       </a:t>
                      </a:r>
                      <a:r>
                        <a:rPr sz="210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[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type=too_many_buckets_exception,                        reason=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Trying</a:t>
                      </a:r>
                      <a:r>
                        <a:rPr sz="21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</a:t>
                      </a:r>
                      <a:r>
                        <a:rPr sz="21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create</a:t>
                      </a:r>
                      <a:r>
                        <a:rPr sz="21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too</a:t>
                      </a:r>
                      <a:r>
                        <a:rPr sz="21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many</a:t>
                      </a:r>
                      <a:r>
                        <a:rPr sz="21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buckets. Must     be</a:t>
                      </a:r>
                      <a:r>
                        <a:rPr sz="21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less</a:t>
                      </a:r>
                      <a:r>
                        <a:rPr sz="21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than</a:t>
                      </a:r>
                      <a:r>
                        <a:rPr sz="210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or equal to</a:t>
                      </a:r>
                      <a:r>
                        <a:rPr sz="21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: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[10000]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but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was</a:t>
                      </a:r>
                      <a:r>
                        <a:rPr sz="2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b="1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[10001]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.  This</a:t>
                      </a: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limit</a:t>
                      </a: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can</a:t>
                      </a:r>
                      <a:r>
                        <a:rPr sz="21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be</a:t>
                      </a:r>
                      <a:r>
                        <a:rPr sz="2100" spc="-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set by changing the</a:t>
                      </a:r>
                      <a:endParaRPr lang="en-US" altLang="en-US" sz="2100" dirty="0"/>
                    </a:p>
                    <a:p>
                      <a:pPr indent="110490" algn="l" defTabSz="-635" rtl="0" eaLnBrk="0">
                        <a:lnSpc>
                          <a:spcPct val="81000"/>
                        </a:lnSpc>
                        <a:spcBef>
                          <a:spcPts val="340"/>
                        </a:spcBef>
                      </a:pP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[search.max_buckets]</a:t>
                      </a:r>
                      <a:r>
                        <a:rPr sz="2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cluster</a:t>
                      </a:r>
                      <a:r>
                        <a:rPr sz="2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level</a:t>
                      </a:r>
                      <a:r>
                        <a:rPr sz="21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21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setting.]];</a:t>
                      </a:r>
                      <a:endParaRPr lang="en-US" altLang="en-US" sz="2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240">
            <a:extLst>
              <a:ext uri="{FF2B5EF4-FFF2-40B4-BE49-F238E27FC236}">
                <a16:creationId xmlns:a16="http://schemas.microsoft.com/office/drawing/2014/main" id="{536C43D0-8284-57FD-5603-06775C72412E}"/>
              </a:ext>
            </a:extLst>
          </p:cNvPr>
          <p:cNvSpPr/>
          <p:nvPr/>
        </p:nvSpPr>
        <p:spPr>
          <a:xfrm>
            <a:off x="985900" y="1686064"/>
            <a:ext cx="9085947" cy="1372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1000"/>
              </a:lnSpc>
            </a:pPr>
            <a:endParaRPr lang="en-US" altLang="en-US" sz="142" dirty="0"/>
          </a:p>
          <a:p>
            <a:pPr indent="43202" defTabSz="-900" eaLnBrk="0">
              <a:lnSpc>
                <a:spcPts val="5400"/>
              </a:lnSpc>
            </a:pPr>
            <a:r>
              <a:rPr sz="2835" spc="14" dirty="0" err="1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优化方案</a:t>
            </a:r>
            <a:r>
              <a:rPr sz="2835" spc="1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2835" spc="1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内存膨胀预估</a:t>
            </a:r>
            <a:r>
              <a:rPr sz="2835" spc="1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+</a:t>
            </a:r>
            <a:r>
              <a:rPr sz="2835" spc="1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835" dirty="0" err="1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流式检查</a:t>
            </a:r>
            <a:endParaRPr lang="en-US" altLang="en-US" sz="1417" dirty="0"/>
          </a:p>
          <a:p>
            <a:pPr defTabSz="-900" eaLnBrk="0">
              <a:lnSpc>
                <a:spcPct val="114000"/>
              </a:lnSpc>
            </a:pPr>
            <a:endParaRPr lang="en-US" altLang="en-US" sz="567" dirty="0"/>
          </a:p>
          <a:p>
            <a:pPr indent="42302" defTabSz="-900" eaLnBrk="0">
              <a:lnSpc>
                <a:spcPts val="3345"/>
              </a:lnSpc>
              <a:spcBef>
                <a:spcPts val="7"/>
              </a:spcBef>
            </a:pPr>
            <a:r>
              <a:rPr sz="2551" spc="28" dirty="0" err="1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原生方案</a:t>
            </a:r>
            <a:r>
              <a:rPr sz="2551" spc="28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：限制最大返回结果</a:t>
            </a:r>
            <a:r>
              <a:rPr sz="2551" spc="21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桶</a:t>
            </a:r>
            <a:r>
              <a:rPr sz="2551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</a:t>
            </a:r>
            <a:r>
              <a:rPr sz="2551" spc="1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</a:t>
            </a:r>
            <a:endParaRPr lang="en-US" sz="2551" spc="14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42302" defTabSz="-900" eaLnBrk="0">
              <a:lnSpc>
                <a:spcPts val="3345"/>
              </a:lnSpc>
              <a:spcBef>
                <a:spcPts val="7"/>
              </a:spcBef>
            </a:pPr>
            <a:endParaRPr lang="en-US" sz="2551" i="1" spc="14" baseline="-150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42302" defTabSz="-900" eaLnBrk="0">
              <a:lnSpc>
                <a:spcPts val="3345"/>
              </a:lnSpc>
              <a:spcBef>
                <a:spcPts val="7"/>
              </a:spcBef>
            </a:pPr>
            <a:r>
              <a:rPr lang="en-US" sz="2551" i="1" spc="14" baseline="-150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endParaRPr lang="en-US" altLang="en-US" sz="1843" dirty="0"/>
          </a:p>
        </p:txBody>
      </p:sp>
      <p:pic>
        <p:nvPicPr>
          <p:cNvPr id="6" name="picture 241">
            <a:extLst>
              <a:ext uri="{FF2B5EF4-FFF2-40B4-BE49-F238E27FC236}">
                <a16:creationId xmlns:a16="http://schemas.microsoft.com/office/drawing/2014/main" id="{80121B56-BC9D-5699-2931-31C287FB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49892" y="2836877"/>
            <a:ext cx="729740" cy="108003"/>
          </a:xfrm>
          <a:prstGeom prst="rect">
            <a:avLst/>
          </a:prstGeom>
        </p:spPr>
      </p:pic>
      <p:sp>
        <p:nvSpPr>
          <p:cNvPr id="7" name="textbox 242">
            <a:extLst>
              <a:ext uri="{FF2B5EF4-FFF2-40B4-BE49-F238E27FC236}">
                <a16:creationId xmlns:a16="http://schemas.microsoft.com/office/drawing/2014/main" id="{62BE5635-1A7F-C4F7-3381-F69882B34453}"/>
              </a:ext>
            </a:extLst>
          </p:cNvPr>
          <p:cNvSpPr/>
          <p:nvPr/>
        </p:nvSpPr>
        <p:spPr>
          <a:xfrm>
            <a:off x="1296336" y="7370191"/>
            <a:ext cx="6409973" cy="114213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92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7000"/>
              </a:lnSpc>
            </a:pPr>
            <a:r>
              <a:rPr sz="2551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挑战</a:t>
            </a:r>
            <a:r>
              <a:rPr sz="2551" spc="-4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en-US" altLang="en-US" sz="2551" dirty="0"/>
          </a:p>
          <a:p>
            <a:pPr indent="26101" defTabSz="-900" eaLnBrk="0">
              <a:lnSpc>
                <a:spcPct val="97000"/>
              </a:lnSpc>
              <a:spcBef>
                <a:spcPts val="567"/>
              </a:spcBef>
            </a:pPr>
            <a:r>
              <a:rPr sz="1984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•  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分析场景结果桶数十万、百万是常态，</a:t>
            </a:r>
            <a:r>
              <a:rPr sz="1984" spc="-5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84" spc="-496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默认1万不够</a:t>
            </a:r>
            <a:endParaRPr lang="en-US" altLang="en-US" sz="1984" dirty="0"/>
          </a:p>
          <a:p>
            <a:pPr indent="26101" defTabSz="-900" eaLnBrk="0">
              <a:lnSpc>
                <a:spcPct val="97000"/>
              </a:lnSpc>
              <a:spcBef>
                <a:spcPts val="539"/>
              </a:spcBef>
            </a:pPr>
            <a:r>
              <a:rPr sz="1984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•  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调整不灵活，大了内存会崩掉，</a:t>
            </a:r>
            <a:r>
              <a:rPr sz="1984" spc="-5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小了满足不了业务需求</a:t>
            </a:r>
            <a:endParaRPr lang="en-US" altLang="en-US" sz="1984" dirty="0"/>
          </a:p>
        </p:txBody>
      </p:sp>
      <p:sp>
        <p:nvSpPr>
          <p:cNvPr id="8" name="textbox 243">
            <a:extLst>
              <a:ext uri="{FF2B5EF4-FFF2-40B4-BE49-F238E27FC236}">
                <a16:creationId xmlns:a16="http://schemas.microsoft.com/office/drawing/2014/main" id="{6C614225-7B32-1DBD-81B8-AC32E250E187}"/>
              </a:ext>
            </a:extLst>
          </p:cNvPr>
          <p:cNvSpPr/>
          <p:nvPr/>
        </p:nvSpPr>
        <p:spPr>
          <a:xfrm>
            <a:off x="8522342" y="5086398"/>
            <a:ext cx="8909341" cy="67501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70000"/>
              </a:lnSpc>
            </a:pPr>
            <a:endParaRPr lang="en-US" altLang="en-US" sz="142" dirty="0"/>
          </a:p>
          <a:p>
            <a:pPr marL="19801" indent="-1800" defTabSz="-900" eaLnBrk="0">
              <a:lnSpc>
                <a:spcPct val="99000"/>
              </a:lnSpc>
            </a:pPr>
            <a:r>
              <a:rPr sz="2126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第二阶段：</a:t>
            </a:r>
            <a:r>
              <a:rPr sz="2126" spc="-42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126" spc="-41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26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reduce 过程中流式检查桶数，每增加固定数量的桶检查一次内 存</a:t>
            </a:r>
            <a:r>
              <a:rPr sz="2126" spc="-21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126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如果已经超限则直接熔断</a:t>
            </a:r>
            <a:r>
              <a:rPr sz="2126" spc="-19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en-US" sz="2126" dirty="0"/>
          </a:p>
        </p:txBody>
      </p:sp>
      <p:sp>
        <p:nvSpPr>
          <p:cNvPr id="9" name="path">
            <a:extLst>
              <a:ext uri="{FF2B5EF4-FFF2-40B4-BE49-F238E27FC236}">
                <a16:creationId xmlns:a16="http://schemas.microsoft.com/office/drawing/2014/main" id="{DBF12B2F-1911-B13D-6347-D7E39F84C7EE}"/>
              </a:ext>
            </a:extLst>
          </p:cNvPr>
          <p:cNvSpPr/>
          <p:nvPr/>
        </p:nvSpPr>
        <p:spPr>
          <a:xfrm>
            <a:off x="15722898" y="2578029"/>
            <a:ext cx="2201099" cy="626417"/>
          </a:xfrm>
          <a:custGeom>
            <a:avLst/>
            <a:gdLst/>
            <a:ahLst/>
            <a:cxnLst/>
            <a:rect l="0" t="0" r="0" b="0"/>
            <a:pathLst>
              <a:path w="2445" h="696">
                <a:moveTo>
                  <a:pt x="0" y="0"/>
                </a:moveTo>
                <a:lnTo>
                  <a:pt x="2097" y="0"/>
                </a:lnTo>
                <a:lnTo>
                  <a:pt x="2445" y="347"/>
                </a:lnTo>
                <a:lnTo>
                  <a:pt x="2097" y="696"/>
                </a:lnTo>
                <a:lnTo>
                  <a:pt x="0" y="696"/>
                </a:lnTo>
                <a:lnTo>
                  <a:pt x="0" y="0"/>
                </a:lnTo>
                <a:close/>
              </a:path>
            </a:pathLst>
          </a:custGeom>
          <a:solidFill>
            <a:srgbClr val="FF66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0" name="rect">
            <a:extLst>
              <a:ext uri="{FF2B5EF4-FFF2-40B4-BE49-F238E27FC236}">
                <a16:creationId xmlns:a16="http://schemas.microsoft.com/office/drawing/2014/main" id="{B8E6EC23-726B-2E0D-7927-51B9E359B5CF}"/>
              </a:ext>
            </a:extLst>
          </p:cNvPr>
          <p:cNvSpPr/>
          <p:nvPr/>
        </p:nvSpPr>
        <p:spPr>
          <a:xfrm>
            <a:off x="15722898" y="2563989"/>
            <a:ext cx="1887891" cy="28079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1" name="path">
            <a:extLst>
              <a:ext uri="{FF2B5EF4-FFF2-40B4-BE49-F238E27FC236}">
                <a16:creationId xmlns:a16="http://schemas.microsoft.com/office/drawing/2014/main" id="{BB7A3579-66C2-D36F-B4F0-BD6F3566DF7D}"/>
              </a:ext>
            </a:extLst>
          </p:cNvPr>
          <p:cNvSpPr/>
          <p:nvPr/>
        </p:nvSpPr>
        <p:spPr>
          <a:xfrm>
            <a:off x="14073693" y="2581271"/>
            <a:ext cx="2073656" cy="602655"/>
          </a:xfrm>
          <a:custGeom>
            <a:avLst/>
            <a:gdLst/>
            <a:ahLst/>
            <a:cxnLst/>
            <a:rect l="0" t="0" r="0" b="0"/>
            <a:pathLst>
              <a:path w="2304" h="669">
                <a:moveTo>
                  <a:pt x="0" y="0"/>
                </a:moveTo>
                <a:lnTo>
                  <a:pt x="1969" y="0"/>
                </a:lnTo>
                <a:lnTo>
                  <a:pt x="2304" y="334"/>
                </a:lnTo>
                <a:lnTo>
                  <a:pt x="1969" y="669"/>
                </a:lnTo>
                <a:lnTo>
                  <a:pt x="0" y="6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2" name="path">
            <a:extLst>
              <a:ext uri="{FF2B5EF4-FFF2-40B4-BE49-F238E27FC236}">
                <a16:creationId xmlns:a16="http://schemas.microsoft.com/office/drawing/2014/main" id="{FBEAF560-BC8D-153A-E354-3FF755F8C6AE}"/>
              </a:ext>
            </a:extLst>
          </p:cNvPr>
          <p:cNvSpPr/>
          <p:nvPr/>
        </p:nvSpPr>
        <p:spPr>
          <a:xfrm>
            <a:off x="12313246" y="2579109"/>
            <a:ext cx="2073656" cy="602656"/>
          </a:xfrm>
          <a:custGeom>
            <a:avLst/>
            <a:gdLst/>
            <a:ahLst/>
            <a:cxnLst/>
            <a:rect l="0" t="0" r="0" b="0"/>
            <a:pathLst>
              <a:path w="2304" h="669">
                <a:moveTo>
                  <a:pt x="0" y="0"/>
                </a:moveTo>
                <a:lnTo>
                  <a:pt x="1969" y="0"/>
                </a:lnTo>
                <a:lnTo>
                  <a:pt x="2304" y="334"/>
                </a:lnTo>
                <a:lnTo>
                  <a:pt x="1969" y="669"/>
                </a:lnTo>
                <a:lnTo>
                  <a:pt x="0" y="669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13" name="path">
            <a:extLst>
              <a:ext uri="{FF2B5EF4-FFF2-40B4-BE49-F238E27FC236}">
                <a16:creationId xmlns:a16="http://schemas.microsoft.com/office/drawing/2014/main" id="{541ACF0C-6387-D8A4-8AF6-AED1AFAFA071}"/>
              </a:ext>
            </a:extLst>
          </p:cNvPr>
          <p:cNvSpPr/>
          <p:nvPr/>
        </p:nvSpPr>
        <p:spPr>
          <a:xfrm>
            <a:off x="10561439" y="2576949"/>
            <a:ext cx="2073655" cy="604816"/>
          </a:xfrm>
          <a:custGeom>
            <a:avLst/>
            <a:gdLst/>
            <a:ahLst/>
            <a:cxnLst/>
            <a:rect l="0" t="0" r="0" b="0"/>
            <a:pathLst>
              <a:path w="2303" h="672">
                <a:moveTo>
                  <a:pt x="0" y="0"/>
                </a:moveTo>
                <a:lnTo>
                  <a:pt x="1967" y="0"/>
                </a:lnTo>
                <a:lnTo>
                  <a:pt x="2303" y="336"/>
                </a:lnTo>
                <a:lnTo>
                  <a:pt x="1967" y="672"/>
                </a:lnTo>
                <a:lnTo>
                  <a:pt x="0" y="6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graphicFrame>
        <p:nvGraphicFramePr>
          <p:cNvPr id="14" name="table 249">
            <a:extLst>
              <a:ext uri="{FF2B5EF4-FFF2-40B4-BE49-F238E27FC236}">
                <a16:creationId xmlns:a16="http://schemas.microsoft.com/office/drawing/2014/main" id="{64A67435-0E23-FAF8-A4CA-8965F02ED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13252"/>
              </p:ext>
            </p:extLst>
          </p:nvPr>
        </p:nvGraphicFramePr>
        <p:xfrm>
          <a:off x="10552799" y="2563988"/>
          <a:ext cx="7057089" cy="654316"/>
        </p:xfrm>
        <a:graphic>
          <a:graphicData uri="http://schemas.openxmlformats.org/drawingml/2006/table">
            <a:tbl>
              <a:tblPr/>
              <a:tblGrid>
                <a:gridCol w="1760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0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315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1300" dirty="0"/>
                    </a:p>
                    <a:p>
                      <a:pPr algn="l" defTabSz="-635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indent="330200" algn="l" defTabSz="-635" rtl="0" eaLnBrk="0">
                        <a:lnSpc>
                          <a:spcPct val="98000"/>
                        </a:lnSpc>
                      </a:pPr>
                      <a:r>
                        <a:rPr sz="20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反序列化</a:t>
                      </a:r>
                      <a:endParaRPr lang="en-US" altLang="en-US" sz="20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00" dirty="0"/>
                    </a:p>
                    <a:p>
                      <a:pPr marL="513080" indent="-188595" algn="l" defTabSz="-635" rtl="0" eaLnBrk="0">
                        <a:lnSpc>
                          <a:spcPct val="106000"/>
                        </a:lnSpc>
                        <a:spcBef>
                          <a:spcPts val="0"/>
                        </a:spcBef>
                      </a:pPr>
                      <a:r>
                        <a:rPr sz="180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第一阶</a:t>
                      </a:r>
                      <a:r>
                        <a:rPr sz="1800" spc="7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段</a:t>
                      </a:r>
                      <a:r>
                        <a:rPr sz="1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18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限</a:t>
                      </a:r>
                      <a:r>
                        <a:rPr sz="1800" spc="5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流</a:t>
                      </a:r>
                      <a:endParaRPr lang="en-US" altLang="en-US" sz="1800" dirty="0"/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6000"/>
                        </a:lnSpc>
                      </a:pPr>
                      <a:endParaRPr lang="en-US" altLang="en-US" sz="1300" dirty="0"/>
                    </a:p>
                    <a:p>
                      <a:pPr indent="382270" algn="l" defTabSz="-635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i="1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R</a:t>
                      </a:r>
                      <a:r>
                        <a:rPr sz="2000" i="1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r>
                        <a:rPr sz="2000" i="1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du</a:t>
                      </a:r>
                      <a:r>
                        <a:rPr sz="2000" i="1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c</a:t>
                      </a:r>
                      <a:r>
                        <a:rPr sz="2000" i="1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e</a:t>
                      </a:r>
                      <a:endParaRPr lang="en-US" altLang="en-US" sz="20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1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ts val="200"/>
                        </a:lnSpc>
                      </a:pPr>
                      <a:endParaRPr lang="en-US" altLang="en-US" sz="1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ts val="200"/>
                        </a:lnSpc>
                      </a:pPr>
                      <a:endParaRPr lang="en-US" altLang="en-US" sz="1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ts val="200"/>
                        </a:lnSpc>
                      </a:pPr>
                      <a:endParaRPr lang="en-US" altLang="en-US" sz="100" dirty="0"/>
                    </a:p>
                  </a:txBody>
                  <a:tcPr marL="0" marR="0" marT="0" marB="0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250">
            <a:extLst>
              <a:ext uri="{FF2B5EF4-FFF2-40B4-BE49-F238E27FC236}">
                <a16:creationId xmlns:a16="http://schemas.microsoft.com/office/drawing/2014/main" id="{E3AAC02C-D1D9-99E2-EA38-3841365D1D86}"/>
              </a:ext>
            </a:extLst>
          </p:cNvPr>
          <p:cNvSpPr/>
          <p:nvPr/>
        </p:nvSpPr>
        <p:spPr>
          <a:xfrm>
            <a:off x="8243966" y="8542960"/>
            <a:ext cx="9213549" cy="3492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78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7000"/>
              </a:lnSpc>
            </a:pPr>
            <a:r>
              <a:rPr sz="2126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优点</a:t>
            </a:r>
            <a:r>
              <a:rPr sz="2126" spc="-652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2126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126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用户无需关心最大结果桶数</a:t>
            </a:r>
            <a:r>
              <a:rPr sz="2126" spc="-63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126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只要内存足够就可以最大化满足业务需求</a:t>
            </a:r>
            <a:endParaRPr lang="en-US" altLang="en-US" sz="2126" dirty="0"/>
          </a:p>
        </p:txBody>
      </p:sp>
      <p:sp>
        <p:nvSpPr>
          <p:cNvPr id="16" name="textbox 251">
            <a:extLst>
              <a:ext uri="{FF2B5EF4-FFF2-40B4-BE49-F238E27FC236}">
                <a16:creationId xmlns:a16="http://schemas.microsoft.com/office/drawing/2014/main" id="{812AD3C1-7D30-11DB-6315-CB5D55F72101}"/>
              </a:ext>
            </a:extLst>
          </p:cNvPr>
          <p:cNvSpPr/>
          <p:nvPr/>
        </p:nvSpPr>
        <p:spPr>
          <a:xfrm>
            <a:off x="8244242" y="9015660"/>
            <a:ext cx="8233421" cy="3429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77000"/>
              </a:lnSpc>
            </a:pPr>
            <a:endParaRPr lang="en-US" altLang="en-US" sz="142" dirty="0"/>
          </a:p>
          <a:p>
            <a:pPr indent="18001" defTabSz="-900" eaLnBrk="0">
              <a:lnSpc>
                <a:spcPct val="95000"/>
              </a:lnSpc>
            </a:pPr>
            <a:r>
              <a:rPr sz="2126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不足</a:t>
            </a:r>
            <a:r>
              <a:rPr sz="2126" spc="-751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2126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126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大请求被拒绝</a:t>
            </a:r>
            <a:r>
              <a:rPr sz="2126" spc="-75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126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牺牲了用户的查询体验（batch reduce 缓解</a:t>
            </a:r>
            <a:r>
              <a:rPr sz="2126" spc="-74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endParaRPr lang="en-US" altLang="en-US" sz="2126" dirty="0"/>
          </a:p>
        </p:txBody>
      </p:sp>
      <p:sp>
        <p:nvSpPr>
          <p:cNvPr id="17" name="rect">
            <a:extLst>
              <a:ext uri="{FF2B5EF4-FFF2-40B4-BE49-F238E27FC236}">
                <a16:creationId xmlns:a16="http://schemas.microsoft.com/office/drawing/2014/main" id="{15C9FF4F-8182-3034-1479-6F41C5FF6B5B}"/>
              </a:ext>
            </a:extLst>
          </p:cNvPr>
          <p:cNvSpPr/>
          <p:nvPr/>
        </p:nvSpPr>
        <p:spPr>
          <a:xfrm>
            <a:off x="985900" y="9681382"/>
            <a:ext cx="17280467" cy="38881"/>
          </a:xfrm>
          <a:prstGeom prst="rect">
            <a:avLst/>
          </a:prstGeom>
          <a:solidFill>
            <a:srgbClr val="000000">
              <a:alpha val="5098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pic>
        <p:nvPicPr>
          <p:cNvPr id="18" name="picture 254">
            <a:extLst>
              <a:ext uri="{FF2B5EF4-FFF2-40B4-BE49-F238E27FC236}">
                <a16:creationId xmlns:a16="http://schemas.microsoft.com/office/drawing/2014/main" id="{9918C30E-53E8-1337-05B8-B38AB193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733431" y="6132873"/>
            <a:ext cx="652356" cy="1894370"/>
          </a:xfrm>
          <a:prstGeom prst="rect">
            <a:avLst/>
          </a:prstGeom>
        </p:spPr>
      </p:pic>
      <p:pic>
        <p:nvPicPr>
          <p:cNvPr id="19" name="picture 255">
            <a:extLst>
              <a:ext uri="{FF2B5EF4-FFF2-40B4-BE49-F238E27FC236}">
                <a16:creationId xmlns:a16="http://schemas.microsoft.com/office/drawing/2014/main" id="{19B648E9-8E07-B4BE-F7F0-18F9C39C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488210" y="6238177"/>
            <a:ext cx="1648142" cy="557366"/>
          </a:xfrm>
          <a:prstGeom prst="rect">
            <a:avLst/>
          </a:prstGeom>
        </p:spPr>
      </p:pic>
      <p:pic>
        <p:nvPicPr>
          <p:cNvPr id="20" name="picture 256">
            <a:extLst>
              <a:ext uri="{FF2B5EF4-FFF2-40B4-BE49-F238E27FC236}">
                <a16:creationId xmlns:a16="http://schemas.microsoft.com/office/drawing/2014/main" id="{869C436E-D6E7-1113-BB60-B752CAC75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576986" y="6231823"/>
            <a:ext cx="1650283" cy="555080"/>
          </a:xfrm>
          <a:prstGeom prst="rect">
            <a:avLst/>
          </a:prstGeom>
        </p:spPr>
      </p:pic>
      <p:graphicFrame>
        <p:nvGraphicFramePr>
          <p:cNvPr id="21" name="table 257">
            <a:extLst>
              <a:ext uri="{FF2B5EF4-FFF2-40B4-BE49-F238E27FC236}">
                <a16:creationId xmlns:a16="http://schemas.microsoft.com/office/drawing/2014/main" id="{FF491175-5022-65A6-9680-F9657B0E2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6720"/>
              </p:ext>
            </p:extLst>
          </p:nvPr>
        </p:nvGraphicFramePr>
        <p:xfrm>
          <a:off x="8872272" y="6860344"/>
          <a:ext cx="1859449" cy="361810"/>
        </p:xfrm>
        <a:graphic>
          <a:graphicData uri="http://schemas.openxmlformats.org/drawingml/2006/table">
            <a:tbl>
              <a:tblPr/>
              <a:tblGrid>
                <a:gridCol w="1859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81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indent="105410" algn="l" defTabSz="-635" rtl="0" eaLnBrk="0">
                        <a:lnSpc>
                          <a:spcPct val="81000"/>
                        </a:lnSpc>
                        <a:spcBef>
                          <a:spcPts val="5"/>
                        </a:spcBef>
                      </a:pP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Shard</a:t>
                      </a:r>
                      <a:r>
                        <a:rPr sz="17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Buckets</a:t>
                      </a:r>
                      <a:r>
                        <a:rPr sz="170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altLang="en-US" sz="17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6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58">
            <a:extLst>
              <a:ext uri="{FF2B5EF4-FFF2-40B4-BE49-F238E27FC236}">
                <a16:creationId xmlns:a16="http://schemas.microsoft.com/office/drawing/2014/main" id="{610C507D-3872-037E-CF71-AB9399955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84045"/>
              </p:ext>
            </p:extLst>
          </p:nvPr>
        </p:nvGraphicFramePr>
        <p:xfrm>
          <a:off x="8872272" y="7404680"/>
          <a:ext cx="1859449" cy="360010"/>
        </p:xfrm>
        <a:graphic>
          <a:graphicData uri="http://schemas.openxmlformats.org/drawingml/2006/table">
            <a:tbl>
              <a:tblPr/>
              <a:tblGrid>
                <a:gridCol w="1859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1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indent="105410" algn="l" defTabSz="-635" rtl="0" eaLnBrk="0">
                        <a:lnSpc>
                          <a:spcPct val="81000"/>
                        </a:lnSpc>
                        <a:spcBef>
                          <a:spcPts val="0"/>
                        </a:spcBef>
                      </a:pP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Shard</a:t>
                      </a:r>
                      <a:r>
                        <a:rPr sz="1700" spc="-1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Buckets</a:t>
                      </a:r>
                      <a:r>
                        <a:rPr sz="170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n-US" altLang="en-US" sz="17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6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59">
            <a:extLst>
              <a:ext uri="{FF2B5EF4-FFF2-40B4-BE49-F238E27FC236}">
                <a16:creationId xmlns:a16="http://schemas.microsoft.com/office/drawing/2014/main" id="{4F1BE884-28F2-8218-8642-F3589DAA7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305001"/>
              </p:ext>
            </p:extLst>
          </p:nvPr>
        </p:nvGraphicFramePr>
        <p:xfrm>
          <a:off x="8872272" y="6313852"/>
          <a:ext cx="1859449" cy="362710"/>
        </p:xfrm>
        <a:graphic>
          <a:graphicData uri="http://schemas.openxmlformats.org/drawingml/2006/table">
            <a:tbl>
              <a:tblPr/>
              <a:tblGrid>
                <a:gridCol w="1859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710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3000"/>
                        </a:lnSpc>
                      </a:pPr>
                      <a:endParaRPr lang="en-US" altLang="en-US" sz="700" dirty="0"/>
                    </a:p>
                    <a:p>
                      <a:pPr indent="105410" algn="l" defTabSz="-635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17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Sha</a:t>
                      </a:r>
                      <a:r>
                        <a:rPr sz="1700" spc="5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  <a:r>
                        <a:rPr sz="17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Buckets</a:t>
                      </a:r>
                      <a:r>
                        <a:rPr sz="17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sz="17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n-US" altLang="en-US" sz="17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6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60">
            <a:extLst>
              <a:ext uri="{FF2B5EF4-FFF2-40B4-BE49-F238E27FC236}">
                <a16:creationId xmlns:a16="http://schemas.microsoft.com/office/drawing/2014/main" id="{8973F0D3-2DF5-8C17-10AA-420B54E7861A}"/>
              </a:ext>
            </a:extLst>
          </p:cNvPr>
          <p:cNvSpPr/>
          <p:nvPr/>
        </p:nvSpPr>
        <p:spPr>
          <a:xfrm>
            <a:off x="16224901" y="2607361"/>
            <a:ext cx="1045827" cy="633617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75000"/>
              </a:lnSpc>
            </a:pPr>
            <a:endParaRPr lang="en-US" altLang="en-US" sz="142" dirty="0"/>
          </a:p>
          <a:p>
            <a:pPr marL="285316" indent="-267315" defTabSz="-900" eaLnBrk="0">
              <a:lnSpc>
                <a:spcPct val="99000"/>
              </a:lnSpc>
            </a:pPr>
            <a:r>
              <a:rPr sz="1984" spc="7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</a:t>
            </a:r>
            <a:r>
              <a:rPr sz="198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二阶段 </a:t>
            </a:r>
            <a:r>
              <a:rPr sz="1984" spc="-43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限</a:t>
            </a:r>
            <a:r>
              <a:rPr sz="1984" spc="-2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lang="en-US" altLang="en-US" sz="1984" dirty="0"/>
          </a:p>
        </p:txBody>
      </p:sp>
      <p:sp>
        <p:nvSpPr>
          <p:cNvPr id="25" name="path">
            <a:extLst>
              <a:ext uri="{FF2B5EF4-FFF2-40B4-BE49-F238E27FC236}">
                <a16:creationId xmlns:a16="http://schemas.microsoft.com/office/drawing/2014/main" id="{CE925F43-CA45-2790-A12A-8AF7BB1C2811}"/>
              </a:ext>
            </a:extLst>
          </p:cNvPr>
          <p:cNvSpPr/>
          <p:nvPr/>
        </p:nvSpPr>
        <p:spPr>
          <a:xfrm>
            <a:off x="8249096" y="4922772"/>
            <a:ext cx="9817465" cy="41041"/>
          </a:xfrm>
          <a:custGeom>
            <a:avLst/>
            <a:gdLst/>
            <a:ahLst/>
            <a:cxnLst/>
            <a:rect l="0" t="0" r="0" b="0"/>
            <a:pathLst>
              <a:path w="10908" h="45">
                <a:moveTo>
                  <a:pt x="10908" y="22"/>
                </a:moveTo>
                <a:lnTo>
                  <a:pt x="0" y="22"/>
                </a:lnTo>
              </a:path>
            </a:pathLst>
          </a:custGeom>
          <a:noFill/>
          <a:ln w="28955" cap="flat">
            <a:solidFill>
              <a:srgbClr val="A6A6A6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26" name="path">
            <a:extLst>
              <a:ext uri="{FF2B5EF4-FFF2-40B4-BE49-F238E27FC236}">
                <a16:creationId xmlns:a16="http://schemas.microsoft.com/office/drawing/2014/main" id="{A4817F96-970C-6675-2CEC-2CF9CFEE80B1}"/>
              </a:ext>
            </a:extLst>
          </p:cNvPr>
          <p:cNvSpPr/>
          <p:nvPr/>
        </p:nvSpPr>
        <p:spPr>
          <a:xfrm>
            <a:off x="17600860" y="2568102"/>
            <a:ext cx="333063" cy="646273"/>
          </a:xfrm>
          <a:custGeom>
            <a:avLst/>
            <a:gdLst/>
            <a:ahLst/>
            <a:cxnLst/>
            <a:rect l="0" t="0" r="0" b="0"/>
            <a:pathLst>
              <a:path w="370" h="718">
                <a:moveTo>
                  <a:pt x="11" y="11"/>
                </a:moveTo>
                <a:lnTo>
                  <a:pt x="359" y="359"/>
                </a:lnTo>
                <a:lnTo>
                  <a:pt x="11" y="707"/>
                </a:lnTo>
              </a:path>
            </a:pathLst>
          </a:custGeom>
          <a:noFill/>
          <a:ln w="19811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27" name="path">
            <a:extLst>
              <a:ext uri="{FF2B5EF4-FFF2-40B4-BE49-F238E27FC236}">
                <a16:creationId xmlns:a16="http://schemas.microsoft.com/office/drawing/2014/main" id="{6DE55C0F-39A5-68FE-1960-8D386668CD8D}"/>
              </a:ext>
            </a:extLst>
          </p:cNvPr>
          <p:cNvSpPr/>
          <p:nvPr/>
        </p:nvSpPr>
        <p:spPr>
          <a:xfrm>
            <a:off x="12326577" y="2570841"/>
            <a:ext cx="314627" cy="617035"/>
          </a:xfrm>
          <a:custGeom>
            <a:avLst/>
            <a:gdLst/>
            <a:ahLst/>
            <a:cxnLst/>
            <a:rect l="0" t="0" r="0" b="0"/>
            <a:pathLst>
              <a:path w="349" h="685">
                <a:moveTo>
                  <a:pt x="6" y="6"/>
                </a:moveTo>
                <a:lnTo>
                  <a:pt x="342" y="342"/>
                </a:lnTo>
                <a:lnTo>
                  <a:pt x="6" y="678"/>
                </a:lnTo>
              </a:path>
            </a:pathLst>
          </a:custGeom>
          <a:noFill/>
          <a:ln w="12192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28" name="path">
            <a:extLst>
              <a:ext uri="{FF2B5EF4-FFF2-40B4-BE49-F238E27FC236}">
                <a16:creationId xmlns:a16="http://schemas.microsoft.com/office/drawing/2014/main" id="{A613450D-C4D4-9E6F-6DAF-A0EEBA23CDB4}"/>
              </a:ext>
            </a:extLst>
          </p:cNvPr>
          <p:cNvSpPr/>
          <p:nvPr/>
        </p:nvSpPr>
        <p:spPr>
          <a:xfrm>
            <a:off x="15839912" y="2575160"/>
            <a:ext cx="313547" cy="614874"/>
          </a:xfrm>
          <a:custGeom>
            <a:avLst/>
            <a:gdLst/>
            <a:ahLst/>
            <a:cxnLst/>
            <a:rect l="0" t="0" r="0" b="0"/>
            <a:pathLst>
              <a:path w="348" h="683">
                <a:moveTo>
                  <a:pt x="6" y="6"/>
                </a:moveTo>
                <a:lnTo>
                  <a:pt x="341" y="341"/>
                </a:lnTo>
                <a:lnTo>
                  <a:pt x="6" y="676"/>
                </a:lnTo>
              </a:path>
            </a:pathLst>
          </a:custGeom>
          <a:noFill/>
          <a:ln w="12192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29" name="path">
            <a:extLst>
              <a:ext uri="{FF2B5EF4-FFF2-40B4-BE49-F238E27FC236}">
                <a16:creationId xmlns:a16="http://schemas.microsoft.com/office/drawing/2014/main" id="{5D830BD1-BF42-E0E1-41A9-198B3D43E6B8}"/>
              </a:ext>
            </a:extLst>
          </p:cNvPr>
          <p:cNvSpPr/>
          <p:nvPr/>
        </p:nvSpPr>
        <p:spPr>
          <a:xfrm>
            <a:off x="14082518" y="2576054"/>
            <a:ext cx="307437" cy="608765"/>
          </a:xfrm>
          <a:custGeom>
            <a:avLst/>
            <a:gdLst/>
            <a:ahLst/>
            <a:cxnLst/>
            <a:rect l="0" t="0" r="0" b="0"/>
            <a:pathLst>
              <a:path w="341" h="676">
                <a:moveTo>
                  <a:pt x="3" y="3"/>
                </a:moveTo>
                <a:lnTo>
                  <a:pt x="338" y="338"/>
                </a:lnTo>
                <a:lnTo>
                  <a:pt x="3" y="672"/>
                </a:lnTo>
              </a:path>
            </a:pathLst>
          </a:custGeom>
          <a:noFill/>
          <a:ln w="6096" cap="flat">
            <a:solidFill>
              <a:srgbClr val="70AD47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graphicFrame>
        <p:nvGraphicFramePr>
          <p:cNvPr id="30" name="table 267">
            <a:extLst>
              <a:ext uri="{FF2B5EF4-FFF2-40B4-BE49-F238E27FC236}">
                <a16:creationId xmlns:a16="http://schemas.microsoft.com/office/drawing/2014/main" id="{703264F9-C5F3-B0CB-9ECB-FC10EED16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477629"/>
              </p:ext>
            </p:extLst>
          </p:nvPr>
        </p:nvGraphicFramePr>
        <p:xfrm>
          <a:off x="15475572" y="6897067"/>
          <a:ext cx="347408" cy="273606"/>
        </p:xfrm>
        <a:graphic>
          <a:graphicData uri="http://schemas.openxmlformats.org/drawingml/2006/table">
            <a:tbl>
              <a:tblPr/>
              <a:tblGrid>
                <a:gridCol w="34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06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268">
            <a:extLst>
              <a:ext uri="{FF2B5EF4-FFF2-40B4-BE49-F238E27FC236}">
                <a16:creationId xmlns:a16="http://schemas.microsoft.com/office/drawing/2014/main" id="{64CDD44B-6E0A-B6A7-0031-3C369F186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23164"/>
              </p:ext>
            </p:extLst>
          </p:nvPr>
        </p:nvGraphicFramePr>
        <p:xfrm>
          <a:off x="12477411" y="6914347"/>
          <a:ext cx="347408" cy="273606"/>
        </p:xfrm>
        <a:graphic>
          <a:graphicData uri="http://schemas.openxmlformats.org/drawingml/2006/table">
            <a:tbl>
              <a:tblPr/>
              <a:tblGrid>
                <a:gridCol w="34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06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269">
            <a:extLst>
              <a:ext uri="{FF2B5EF4-FFF2-40B4-BE49-F238E27FC236}">
                <a16:creationId xmlns:a16="http://schemas.microsoft.com/office/drawing/2014/main" id="{6417F286-C490-06E2-2716-4392864A4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633818"/>
              </p:ext>
            </p:extLst>
          </p:nvPr>
        </p:nvGraphicFramePr>
        <p:xfrm>
          <a:off x="13775606" y="6914347"/>
          <a:ext cx="347408" cy="273606"/>
        </p:xfrm>
        <a:graphic>
          <a:graphicData uri="http://schemas.openxmlformats.org/drawingml/2006/table">
            <a:tbl>
              <a:tblPr/>
              <a:tblGrid>
                <a:gridCol w="34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06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270">
            <a:extLst>
              <a:ext uri="{FF2B5EF4-FFF2-40B4-BE49-F238E27FC236}">
                <a16:creationId xmlns:a16="http://schemas.microsoft.com/office/drawing/2014/main" id="{B3177DC8-EA92-926A-12A5-6AD0B26F0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85146"/>
              </p:ext>
            </p:extLst>
          </p:nvPr>
        </p:nvGraphicFramePr>
        <p:xfrm>
          <a:off x="12077800" y="6914347"/>
          <a:ext cx="347408" cy="273606"/>
        </p:xfrm>
        <a:graphic>
          <a:graphicData uri="http://schemas.openxmlformats.org/drawingml/2006/table">
            <a:tbl>
              <a:tblPr/>
              <a:tblGrid>
                <a:gridCol w="34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06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271">
            <a:extLst>
              <a:ext uri="{FF2B5EF4-FFF2-40B4-BE49-F238E27FC236}">
                <a16:creationId xmlns:a16="http://schemas.microsoft.com/office/drawing/2014/main" id="{800FB313-7B2C-0310-65F0-D25BF1154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05469"/>
              </p:ext>
            </p:extLst>
          </p:nvPr>
        </p:nvGraphicFramePr>
        <p:xfrm>
          <a:off x="14177377" y="6914347"/>
          <a:ext cx="347408" cy="273606"/>
        </p:xfrm>
        <a:graphic>
          <a:graphicData uri="http://schemas.openxmlformats.org/drawingml/2006/table">
            <a:tbl>
              <a:tblPr/>
              <a:tblGrid>
                <a:gridCol w="34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06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table 272">
            <a:extLst>
              <a:ext uri="{FF2B5EF4-FFF2-40B4-BE49-F238E27FC236}">
                <a16:creationId xmlns:a16="http://schemas.microsoft.com/office/drawing/2014/main" id="{B38BADE5-141E-CAE3-4495-F4557975D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75060"/>
              </p:ext>
            </p:extLst>
          </p:nvPr>
        </p:nvGraphicFramePr>
        <p:xfrm>
          <a:off x="14594268" y="6914347"/>
          <a:ext cx="347408" cy="273606"/>
        </p:xfrm>
        <a:graphic>
          <a:graphicData uri="http://schemas.openxmlformats.org/drawingml/2006/table">
            <a:tbl>
              <a:tblPr/>
              <a:tblGrid>
                <a:gridCol w="34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06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table 273">
            <a:extLst>
              <a:ext uri="{FF2B5EF4-FFF2-40B4-BE49-F238E27FC236}">
                <a16:creationId xmlns:a16="http://schemas.microsoft.com/office/drawing/2014/main" id="{7CE9BA0B-774F-0BEE-8F86-86200DB64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33350"/>
              </p:ext>
            </p:extLst>
          </p:nvPr>
        </p:nvGraphicFramePr>
        <p:xfrm>
          <a:off x="15875181" y="6897067"/>
          <a:ext cx="347408" cy="273606"/>
        </p:xfrm>
        <a:graphic>
          <a:graphicData uri="http://schemas.openxmlformats.org/drawingml/2006/table">
            <a:tbl>
              <a:tblPr/>
              <a:tblGrid>
                <a:gridCol w="34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06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table 274">
            <a:extLst>
              <a:ext uri="{FF2B5EF4-FFF2-40B4-BE49-F238E27FC236}">
                <a16:creationId xmlns:a16="http://schemas.microsoft.com/office/drawing/2014/main" id="{8BE5217F-111E-9C6B-E040-202DA9B9A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7369"/>
              </p:ext>
            </p:extLst>
          </p:nvPr>
        </p:nvGraphicFramePr>
        <p:xfrm>
          <a:off x="16294234" y="6897067"/>
          <a:ext cx="347408" cy="273606"/>
        </p:xfrm>
        <a:graphic>
          <a:graphicData uri="http://schemas.openxmlformats.org/drawingml/2006/table">
            <a:tbl>
              <a:tblPr/>
              <a:tblGrid>
                <a:gridCol w="34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06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275">
            <a:extLst>
              <a:ext uri="{FF2B5EF4-FFF2-40B4-BE49-F238E27FC236}">
                <a16:creationId xmlns:a16="http://schemas.microsoft.com/office/drawing/2014/main" id="{A0547DCD-2264-4EA2-4732-D1B742FFD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98315"/>
              </p:ext>
            </p:extLst>
          </p:nvPr>
        </p:nvGraphicFramePr>
        <p:xfrm>
          <a:off x="12896461" y="6914347"/>
          <a:ext cx="344709" cy="273606"/>
        </p:xfrm>
        <a:graphic>
          <a:graphicData uri="http://schemas.openxmlformats.org/drawingml/2006/table">
            <a:tbl>
              <a:tblPr/>
              <a:tblGrid>
                <a:gridCol w="344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06">
                <a:tc>
                  <a:txBody>
                    <a:bodyPr/>
                    <a:lstStyle/>
                    <a:p>
                      <a:pPr algn="l" defTabSz="-635" rtl="0" eaLnBrk="0">
                        <a:lnSpc>
                          <a:spcPct val="100000"/>
                        </a:lnSpc>
                      </a:pPr>
                      <a:endParaRPr lang="en-US" altLang="en-US" sz="14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5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rect">
            <a:extLst>
              <a:ext uri="{FF2B5EF4-FFF2-40B4-BE49-F238E27FC236}">
                <a16:creationId xmlns:a16="http://schemas.microsoft.com/office/drawing/2014/main" id="{7F5FEB34-BC4B-962C-49FD-78A9E0F0613F}"/>
              </a:ext>
            </a:extLst>
          </p:cNvPr>
          <p:cNvSpPr/>
          <p:nvPr/>
        </p:nvSpPr>
        <p:spPr>
          <a:xfrm>
            <a:off x="15883821" y="6905707"/>
            <a:ext cx="330488" cy="270007"/>
          </a:xfrm>
          <a:prstGeom prst="rect">
            <a:avLst/>
          </a:pr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0" name="rect">
            <a:extLst>
              <a:ext uri="{FF2B5EF4-FFF2-40B4-BE49-F238E27FC236}">
                <a16:creationId xmlns:a16="http://schemas.microsoft.com/office/drawing/2014/main" id="{83BD1501-7FF8-90FB-7534-B08D4B8D4798}"/>
              </a:ext>
            </a:extLst>
          </p:cNvPr>
          <p:cNvSpPr/>
          <p:nvPr/>
        </p:nvSpPr>
        <p:spPr>
          <a:xfrm>
            <a:off x="13784246" y="6922988"/>
            <a:ext cx="330488" cy="270007"/>
          </a:xfrm>
          <a:prstGeom prst="rect">
            <a:avLst/>
          </a:pr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1" name="rect">
            <a:extLst>
              <a:ext uri="{FF2B5EF4-FFF2-40B4-BE49-F238E27FC236}">
                <a16:creationId xmlns:a16="http://schemas.microsoft.com/office/drawing/2014/main" id="{29533EC6-2557-FF4E-799C-C7968D19A6FC}"/>
              </a:ext>
            </a:extLst>
          </p:cNvPr>
          <p:cNvSpPr/>
          <p:nvPr/>
        </p:nvSpPr>
        <p:spPr>
          <a:xfrm>
            <a:off x="12086438" y="6922988"/>
            <a:ext cx="330488" cy="270007"/>
          </a:xfrm>
          <a:prstGeom prst="rect">
            <a:avLst/>
          </a:pr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2" name="rect">
            <a:extLst>
              <a:ext uri="{FF2B5EF4-FFF2-40B4-BE49-F238E27FC236}">
                <a16:creationId xmlns:a16="http://schemas.microsoft.com/office/drawing/2014/main" id="{B510497B-AEF2-9A20-02E6-39297CBEACE1}"/>
              </a:ext>
            </a:extLst>
          </p:cNvPr>
          <p:cNvSpPr/>
          <p:nvPr/>
        </p:nvSpPr>
        <p:spPr>
          <a:xfrm>
            <a:off x="12486051" y="6922988"/>
            <a:ext cx="330488" cy="270007"/>
          </a:xfrm>
          <a:prstGeom prst="rect">
            <a:avLst/>
          </a:pr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3" name="rect">
            <a:extLst>
              <a:ext uri="{FF2B5EF4-FFF2-40B4-BE49-F238E27FC236}">
                <a16:creationId xmlns:a16="http://schemas.microsoft.com/office/drawing/2014/main" id="{C705C6A3-56F0-020B-FCB2-992914FF8417}"/>
              </a:ext>
            </a:extLst>
          </p:cNvPr>
          <p:cNvSpPr/>
          <p:nvPr/>
        </p:nvSpPr>
        <p:spPr>
          <a:xfrm>
            <a:off x="14602908" y="6922988"/>
            <a:ext cx="330488" cy="270007"/>
          </a:xfrm>
          <a:prstGeom prst="rect">
            <a:avLst/>
          </a:pr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4" name="rect">
            <a:extLst>
              <a:ext uri="{FF2B5EF4-FFF2-40B4-BE49-F238E27FC236}">
                <a16:creationId xmlns:a16="http://schemas.microsoft.com/office/drawing/2014/main" id="{D702E306-C958-130C-8E02-46BAA1607BC4}"/>
              </a:ext>
            </a:extLst>
          </p:cNvPr>
          <p:cNvSpPr/>
          <p:nvPr/>
        </p:nvSpPr>
        <p:spPr>
          <a:xfrm>
            <a:off x="16302874" y="6905707"/>
            <a:ext cx="330488" cy="270007"/>
          </a:xfrm>
          <a:prstGeom prst="rect">
            <a:avLst/>
          </a:pr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5" name="rect">
            <a:extLst>
              <a:ext uri="{FF2B5EF4-FFF2-40B4-BE49-F238E27FC236}">
                <a16:creationId xmlns:a16="http://schemas.microsoft.com/office/drawing/2014/main" id="{52BF9DBA-3D20-185A-8685-057037A3B333}"/>
              </a:ext>
            </a:extLst>
          </p:cNvPr>
          <p:cNvSpPr/>
          <p:nvPr/>
        </p:nvSpPr>
        <p:spPr>
          <a:xfrm>
            <a:off x="15484212" y="6905707"/>
            <a:ext cx="330488" cy="270007"/>
          </a:xfrm>
          <a:prstGeom prst="rect">
            <a:avLst/>
          </a:pr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6" name="rect">
            <a:extLst>
              <a:ext uri="{FF2B5EF4-FFF2-40B4-BE49-F238E27FC236}">
                <a16:creationId xmlns:a16="http://schemas.microsoft.com/office/drawing/2014/main" id="{0A0E23DB-A8E7-FE91-27D4-ABD8EE69F3B3}"/>
              </a:ext>
            </a:extLst>
          </p:cNvPr>
          <p:cNvSpPr/>
          <p:nvPr/>
        </p:nvSpPr>
        <p:spPr>
          <a:xfrm>
            <a:off x="14186017" y="6922988"/>
            <a:ext cx="330488" cy="270007"/>
          </a:xfrm>
          <a:prstGeom prst="rect">
            <a:avLst/>
          </a:pr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7" name="rect">
            <a:extLst>
              <a:ext uri="{FF2B5EF4-FFF2-40B4-BE49-F238E27FC236}">
                <a16:creationId xmlns:a16="http://schemas.microsoft.com/office/drawing/2014/main" id="{9DB57F9C-293A-AA4E-64A6-1CD0AF0BE39B}"/>
              </a:ext>
            </a:extLst>
          </p:cNvPr>
          <p:cNvSpPr/>
          <p:nvPr/>
        </p:nvSpPr>
        <p:spPr>
          <a:xfrm>
            <a:off x="12905101" y="6922988"/>
            <a:ext cx="328327" cy="270007"/>
          </a:xfrm>
          <a:prstGeom prst="rect">
            <a:avLst/>
          </a:prstGeom>
          <a:solidFill>
            <a:srgbClr val="00B05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8" name="path">
            <a:extLst>
              <a:ext uri="{FF2B5EF4-FFF2-40B4-BE49-F238E27FC236}">
                <a16:creationId xmlns:a16="http://schemas.microsoft.com/office/drawing/2014/main" id="{10829A17-F7EA-74AE-8171-158ACB446DB8}"/>
              </a:ext>
            </a:extLst>
          </p:cNvPr>
          <p:cNvSpPr/>
          <p:nvPr/>
        </p:nvSpPr>
        <p:spPr>
          <a:xfrm>
            <a:off x="14464663" y="3892426"/>
            <a:ext cx="2297045" cy="9179"/>
          </a:xfrm>
          <a:custGeom>
            <a:avLst/>
            <a:gdLst/>
            <a:ahLst/>
            <a:cxnLst/>
            <a:rect l="0" t="0" r="0" b="0"/>
            <a:pathLst>
              <a:path w="2552" h="10">
                <a:moveTo>
                  <a:pt x="0" y="4"/>
                </a:moveTo>
                <a:lnTo>
                  <a:pt x="2552" y="5"/>
                </a:lnTo>
              </a:path>
            </a:pathLst>
          </a:custGeom>
          <a:noFill/>
          <a:ln w="6096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 sz="3905"/>
          </a:p>
        </p:txBody>
      </p:sp>
      <p:sp>
        <p:nvSpPr>
          <p:cNvPr id="49" name="textbox 286">
            <a:extLst>
              <a:ext uri="{FF2B5EF4-FFF2-40B4-BE49-F238E27FC236}">
                <a16:creationId xmlns:a16="http://schemas.microsoft.com/office/drawing/2014/main" id="{747A9085-6E28-17AE-2516-33963E846DDC}"/>
              </a:ext>
            </a:extLst>
          </p:cNvPr>
          <p:cNvSpPr/>
          <p:nvPr/>
        </p:nvSpPr>
        <p:spPr>
          <a:xfrm>
            <a:off x="9750839" y="5875539"/>
            <a:ext cx="97203" cy="3564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2516"/>
              </a:lnSpc>
              <a:tabLst>
                <a:tab pos="77404" algn="l"/>
              </a:tabLst>
            </a:pPr>
            <a:r>
              <a:rPr sz="1417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1417" dirty="0"/>
          </a:p>
        </p:txBody>
      </p:sp>
      <p:sp>
        <p:nvSpPr>
          <p:cNvPr id="50" name="textbox 287">
            <a:extLst>
              <a:ext uri="{FF2B5EF4-FFF2-40B4-BE49-F238E27FC236}">
                <a16:creationId xmlns:a16="http://schemas.microsoft.com/office/drawing/2014/main" id="{D5456AF2-A1DD-3D6C-7E4C-AEF6C3027A40}"/>
              </a:ext>
            </a:extLst>
          </p:cNvPr>
          <p:cNvSpPr/>
          <p:nvPr/>
        </p:nvSpPr>
        <p:spPr>
          <a:xfrm>
            <a:off x="9750839" y="6162826"/>
            <a:ext cx="97203" cy="1251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695"/>
              </a:lnSpc>
            </a:pPr>
            <a:r>
              <a:rPr sz="1843" spc="-35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altLang="en-US" sz="1843" dirty="0"/>
          </a:p>
        </p:txBody>
      </p:sp>
      <p:sp>
        <p:nvSpPr>
          <p:cNvPr id="51" name="textbox 288">
            <a:extLst>
              <a:ext uri="{FF2B5EF4-FFF2-40B4-BE49-F238E27FC236}">
                <a16:creationId xmlns:a16="http://schemas.microsoft.com/office/drawing/2014/main" id="{8C6F716F-0993-3B90-01D3-F9163C6DFC88}"/>
              </a:ext>
            </a:extLst>
          </p:cNvPr>
          <p:cNvSpPr/>
          <p:nvPr/>
        </p:nvSpPr>
        <p:spPr>
          <a:xfrm>
            <a:off x="9750839" y="6020263"/>
            <a:ext cx="97203" cy="1251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695"/>
              </a:lnSpc>
            </a:pPr>
            <a:r>
              <a:rPr sz="1843" spc="-35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altLang="en-US" sz="1843" dirty="0"/>
          </a:p>
        </p:txBody>
      </p:sp>
      <p:sp>
        <p:nvSpPr>
          <p:cNvPr id="52" name="textbox 289">
            <a:extLst>
              <a:ext uri="{FF2B5EF4-FFF2-40B4-BE49-F238E27FC236}">
                <a16:creationId xmlns:a16="http://schemas.microsoft.com/office/drawing/2014/main" id="{12B73FA4-1858-61B1-6EE8-4055DE4A8929}"/>
              </a:ext>
            </a:extLst>
          </p:cNvPr>
          <p:cNvSpPr/>
          <p:nvPr/>
        </p:nvSpPr>
        <p:spPr>
          <a:xfrm>
            <a:off x="9750839" y="5875538"/>
            <a:ext cx="97203" cy="1251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695"/>
              </a:lnSpc>
            </a:pPr>
            <a:r>
              <a:rPr sz="1843" spc="-35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altLang="en-US" sz="1843" dirty="0"/>
          </a:p>
        </p:txBody>
      </p:sp>
      <p:sp>
        <p:nvSpPr>
          <p:cNvPr id="53" name="textbox 290">
            <a:extLst>
              <a:ext uri="{FF2B5EF4-FFF2-40B4-BE49-F238E27FC236}">
                <a16:creationId xmlns:a16="http://schemas.microsoft.com/office/drawing/2014/main" id="{8F03A82C-2DF4-7BB5-B368-D409D11D5F88}"/>
              </a:ext>
            </a:extLst>
          </p:cNvPr>
          <p:cNvSpPr/>
          <p:nvPr/>
        </p:nvSpPr>
        <p:spPr>
          <a:xfrm>
            <a:off x="9766320" y="7893033"/>
            <a:ext cx="97203" cy="35640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2516"/>
              </a:lnSpc>
              <a:tabLst>
                <a:tab pos="77404" algn="l"/>
              </a:tabLst>
            </a:pPr>
            <a:r>
              <a:rPr sz="1417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1417" dirty="0"/>
          </a:p>
        </p:txBody>
      </p:sp>
      <p:sp>
        <p:nvSpPr>
          <p:cNvPr id="54" name="textbox 291">
            <a:extLst>
              <a:ext uri="{FF2B5EF4-FFF2-40B4-BE49-F238E27FC236}">
                <a16:creationId xmlns:a16="http://schemas.microsoft.com/office/drawing/2014/main" id="{0E560E41-739F-0F25-6168-471478AC8461}"/>
              </a:ext>
            </a:extLst>
          </p:cNvPr>
          <p:cNvSpPr/>
          <p:nvPr/>
        </p:nvSpPr>
        <p:spPr>
          <a:xfrm>
            <a:off x="9766320" y="8180285"/>
            <a:ext cx="97203" cy="1251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695"/>
              </a:lnSpc>
            </a:pPr>
            <a:r>
              <a:rPr sz="1843" spc="-35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altLang="en-US" sz="1843" dirty="0"/>
          </a:p>
        </p:txBody>
      </p:sp>
      <p:sp>
        <p:nvSpPr>
          <p:cNvPr id="55" name="textbox 292">
            <a:extLst>
              <a:ext uri="{FF2B5EF4-FFF2-40B4-BE49-F238E27FC236}">
                <a16:creationId xmlns:a16="http://schemas.microsoft.com/office/drawing/2014/main" id="{7C169BE7-46D4-D17D-E3CD-83470962CC69}"/>
              </a:ext>
            </a:extLst>
          </p:cNvPr>
          <p:cNvSpPr/>
          <p:nvPr/>
        </p:nvSpPr>
        <p:spPr>
          <a:xfrm>
            <a:off x="9766320" y="8037756"/>
            <a:ext cx="97203" cy="1251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695"/>
              </a:lnSpc>
            </a:pPr>
            <a:r>
              <a:rPr sz="1843" spc="-35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altLang="en-US" sz="1843" dirty="0"/>
          </a:p>
        </p:txBody>
      </p:sp>
      <p:sp>
        <p:nvSpPr>
          <p:cNvPr id="56" name="textbox 293">
            <a:extLst>
              <a:ext uri="{FF2B5EF4-FFF2-40B4-BE49-F238E27FC236}">
                <a16:creationId xmlns:a16="http://schemas.microsoft.com/office/drawing/2014/main" id="{3F5E9A7F-149A-7452-CC48-FEA552A9D1B1}"/>
              </a:ext>
            </a:extLst>
          </p:cNvPr>
          <p:cNvSpPr/>
          <p:nvPr/>
        </p:nvSpPr>
        <p:spPr>
          <a:xfrm>
            <a:off x="9766320" y="7893032"/>
            <a:ext cx="97203" cy="125102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695"/>
              </a:lnSpc>
            </a:pPr>
            <a:r>
              <a:rPr sz="1843" spc="-35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altLang="en-US" sz="1843" dirty="0"/>
          </a:p>
        </p:txBody>
      </p:sp>
      <p:sp>
        <p:nvSpPr>
          <p:cNvPr id="57" name="textbox 294">
            <a:extLst>
              <a:ext uri="{FF2B5EF4-FFF2-40B4-BE49-F238E27FC236}">
                <a16:creationId xmlns:a16="http://schemas.microsoft.com/office/drawing/2014/main" id="{6299D042-4119-3EDA-538D-39D078A328AF}"/>
              </a:ext>
            </a:extLst>
          </p:cNvPr>
          <p:cNvSpPr/>
          <p:nvPr/>
        </p:nvSpPr>
        <p:spPr>
          <a:xfrm>
            <a:off x="13385463" y="7028686"/>
            <a:ext cx="322207" cy="142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836"/>
              </a:lnSpc>
            </a:pPr>
            <a:r>
              <a:rPr sz="2410" spc="-163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altLang="en-US" sz="2410" dirty="0"/>
          </a:p>
        </p:txBody>
      </p:sp>
      <p:sp>
        <p:nvSpPr>
          <p:cNvPr id="58" name="textbox 295">
            <a:extLst>
              <a:ext uri="{FF2B5EF4-FFF2-40B4-BE49-F238E27FC236}">
                <a16:creationId xmlns:a16="http://schemas.microsoft.com/office/drawing/2014/main" id="{257CB332-9746-391D-040C-BE62E3510D1D}"/>
              </a:ext>
            </a:extLst>
          </p:cNvPr>
          <p:cNvSpPr/>
          <p:nvPr/>
        </p:nvSpPr>
        <p:spPr>
          <a:xfrm>
            <a:off x="15085069" y="7028686"/>
            <a:ext cx="322207" cy="142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endParaRPr lang="en-US" altLang="en-US" sz="142" dirty="0"/>
          </a:p>
          <a:p>
            <a:pPr indent="18001" defTabSz="-900" eaLnBrk="0">
              <a:lnSpc>
                <a:spcPts val="836"/>
              </a:lnSpc>
            </a:pPr>
            <a:r>
              <a:rPr sz="2410" spc="-163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altLang="en-US" sz="241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D19CBCF-90EF-27EF-9CFA-23CF96B431F4}"/>
              </a:ext>
            </a:extLst>
          </p:cNvPr>
          <p:cNvSpPr txBox="1"/>
          <p:nvPr/>
        </p:nvSpPr>
        <p:spPr>
          <a:xfrm>
            <a:off x="8565175" y="2542555"/>
            <a:ext cx="112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i="1" baseline="-150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Byte</a:t>
            </a:r>
            <a:r>
              <a:rPr lang="en" altLang="zh-CN" sz="1800" spc="14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sz="2800" baseline="-160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流</a:t>
            </a:r>
            <a:endParaRPr kumimoji="1" lang="zh-CN" altLang="en-US" dirty="0"/>
          </a:p>
        </p:txBody>
      </p:sp>
      <p:sp>
        <p:nvSpPr>
          <p:cNvPr id="60" name="textbox 294">
            <a:extLst>
              <a:ext uri="{FF2B5EF4-FFF2-40B4-BE49-F238E27FC236}">
                <a16:creationId xmlns:a16="http://schemas.microsoft.com/office/drawing/2014/main" id="{DEE7B73D-4B23-5308-464B-4A09A46894CA}"/>
              </a:ext>
            </a:extLst>
          </p:cNvPr>
          <p:cNvSpPr/>
          <p:nvPr/>
        </p:nvSpPr>
        <p:spPr>
          <a:xfrm>
            <a:off x="11664202" y="7028686"/>
            <a:ext cx="322207" cy="142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r>
              <a:rPr lang="en-US" altLang="en-US" sz="142" dirty="0" err="1"/>
              <a:t>v_junwuwu</a:t>
            </a:r>
            <a:endParaRPr lang="en-US" altLang="en-US" sz="142" dirty="0"/>
          </a:p>
          <a:p>
            <a:pPr indent="18001" defTabSz="-900" eaLnBrk="0">
              <a:lnSpc>
                <a:spcPts val="836"/>
              </a:lnSpc>
            </a:pPr>
            <a:r>
              <a:rPr sz="2410" spc="-163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altLang="en-US" sz="2410" dirty="0"/>
          </a:p>
        </p:txBody>
      </p:sp>
      <p:sp>
        <p:nvSpPr>
          <p:cNvPr id="61" name="textbox 294">
            <a:extLst>
              <a:ext uri="{FF2B5EF4-FFF2-40B4-BE49-F238E27FC236}">
                <a16:creationId xmlns:a16="http://schemas.microsoft.com/office/drawing/2014/main" id="{98748724-3652-C8C3-CD3C-DB7CD49FD697}"/>
              </a:ext>
            </a:extLst>
          </p:cNvPr>
          <p:cNvSpPr/>
          <p:nvPr/>
        </p:nvSpPr>
        <p:spPr>
          <a:xfrm>
            <a:off x="16721927" y="7026754"/>
            <a:ext cx="322207" cy="142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defTabSz="-900" eaLnBrk="0">
              <a:lnSpc>
                <a:spcPct val="83000"/>
              </a:lnSpc>
            </a:pPr>
            <a:r>
              <a:rPr lang="en-US" altLang="en-US" sz="142" dirty="0" err="1"/>
              <a:t>v_junwuwu</a:t>
            </a:r>
            <a:endParaRPr lang="en-US" altLang="en-US" sz="142" dirty="0"/>
          </a:p>
          <a:p>
            <a:pPr indent="18001" defTabSz="-900" eaLnBrk="0">
              <a:lnSpc>
                <a:spcPts val="836"/>
              </a:lnSpc>
            </a:pPr>
            <a:r>
              <a:rPr sz="2410" spc="-163" dirty="0">
                <a:solidFill>
                  <a:srgbClr val="000000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altLang="en-US" sz="241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698EBE0-9662-C8C4-57E9-7C5B5E9E02D3}"/>
              </a:ext>
            </a:extLst>
          </p:cNvPr>
          <p:cNvSpPr txBox="1"/>
          <p:nvPr/>
        </p:nvSpPr>
        <p:spPr>
          <a:xfrm>
            <a:off x="9233399" y="7633117"/>
            <a:ext cx="11416553" cy="97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95575" algn="l" defTabSz="-635" rtl="0" eaLnBrk="0">
              <a:lnSpc>
                <a:spcPct val="97000"/>
              </a:lnSpc>
              <a:spcBef>
                <a:spcPts val="450"/>
              </a:spcBef>
            </a:pPr>
            <a:r>
              <a:rPr lang="en" altLang="zh-CN" sz="1800" spc="2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</a:t>
            </a:r>
            <a:r>
              <a:rPr lang="zh-CN" altLang="en-US" sz="1800" spc="3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已被合并</a:t>
            </a:r>
            <a:r>
              <a:rPr lang="zh-CN" altLang="en-US" sz="1800" spc="10" dirty="0"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lang="en-US" altLang="zh-CN" sz="1800" spc="2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7</a:t>
            </a:r>
            <a:r>
              <a:rPr lang="en-US" altLang="zh-CN" sz="1800" spc="1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en-US" altLang="zh-CN" sz="1800" spc="2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7</a:t>
            </a:r>
            <a:r>
              <a:rPr lang="en-US" altLang="zh-CN" sz="1800" spc="1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en-US" altLang="zh-CN" sz="1800" spc="2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</a:t>
            </a:r>
            <a:r>
              <a:rPr lang="zh-CN" altLang="en-US" sz="1800" spc="3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已</a:t>
            </a:r>
            <a:r>
              <a:rPr lang="zh-CN" altLang="en-US" sz="1800" spc="1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</a:t>
            </a:r>
            <a:r>
              <a:rPr lang="zh-CN" altLang="en-US" sz="1800" spc="0" dirty="0">
                <a:ln w="3175" cap="flat" cmpd="sng">
                  <a:solidFill>
                    <a:srgbClr val="FF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布</a:t>
            </a:r>
            <a:endParaRPr lang="en-US" altLang="zh-CN" sz="1800" spc="0" dirty="0">
              <a:ln w="3175" cap="flat" cmpd="sng">
                <a:solidFill>
                  <a:srgbClr val="FF0000">
                    <a:alpha val="100000"/>
                  </a:srgbClr>
                </a:solidFill>
                <a:prstDash val="solid"/>
                <a:miter lim="0"/>
              </a:ln>
              <a:solidFill>
                <a:srgbClr val="FF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indent="2695575" algn="l" defTabSz="-635" rtl="0" eaLnBrk="0">
              <a:lnSpc>
                <a:spcPct val="97000"/>
              </a:lnSpc>
              <a:spcBef>
                <a:spcPts val="450"/>
              </a:spcBef>
            </a:pPr>
            <a:r>
              <a:rPr lang="en" altLang="zh-CN" sz="1800" u="sng" spc="-10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  <a:hlinkClick r:id="rId7"/>
              </a:rPr>
              <a:t>https:</a:t>
            </a:r>
            <a:r>
              <a:rPr lang="en" altLang="zh-CN" sz="1800" u="sng" spc="-5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" altLang="zh-CN" sz="1800" u="sng" spc="0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" altLang="zh-CN" sz="1800" u="sng" spc="0" dirty="0" err="1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" altLang="zh-CN" sz="1800" u="sng" spc="0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/elastic/</a:t>
            </a:r>
            <a:r>
              <a:rPr lang="en" altLang="zh-CN" sz="1800" u="sng" spc="0" dirty="0" err="1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elasticsearch</a:t>
            </a:r>
            <a:r>
              <a:rPr lang="en" altLang="zh-CN" sz="1800" u="sng" spc="0" dirty="0">
                <a:solidFill>
                  <a:srgbClr val="4276AA">
                    <a:alpha val="100000"/>
                  </a:srgbClr>
                </a:solidFill>
                <a:latin typeface="Arial" charset="0"/>
                <a:ea typeface="Arial" charset="0"/>
                <a:cs typeface="Arial" charset="0"/>
              </a:rPr>
              <a:t>/pull/46751</a:t>
            </a:r>
            <a:endParaRPr lang="en" altLang="en-US" sz="1800" dirty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899346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51510</TotalTime>
  <Words>4285</Words>
  <Application>Microsoft Macintosh PowerPoint</Application>
  <PresentationFormat>自定义</PresentationFormat>
  <Paragraphs>787</Paragraphs>
  <Slides>29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等线</vt:lpstr>
      <vt:lpstr>等线 Light</vt:lpstr>
      <vt:lpstr>微软雅黑</vt:lpstr>
      <vt:lpstr>微软雅黑</vt:lpstr>
      <vt:lpstr>PingFang SC</vt:lpstr>
      <vt:lpstr>Arial</vt:lpstr>
      <vt:lpstr>Calibri</vt:lpstr>
      <vt:lpstr>Calibri Light</vt:lpstr>
      <vt:lpstr>Consolas</vt:lpstr>
      <vt:lpstr>Helvetica Neue</vt:lpstr>
      <vt:lpstr>Times New Roman</vt:lpstr>
      <vt:lpstr>Wingdings</vt:lpstr>
      <vt:lpstr>Office 主题</vt:lpstr>
      <vt:lpstr>自定义设计方案</vt:lpstr>
      <vt:lpstr>PowerPoint 演示文稿</vt:lpstr>
      <vt:lpstr>PowerPoint 演示文稿</vt:lpstr>
      <vt:lpstr>腾讯云ES：开箱即用的云端Elasticsearch服务</vt:lpstr>
      <vt:lpstr>腾讯云ES内核优化</vt:lpstr>
      <vt:lpstr>腾讯云ES性能优化：执行引擎</vt:lpstr>
      <vt:lpstr>腾讯云ES性能优化：执行引擎</vt:lpstr>
      <vt:lpstr>腾讯云ES性能优化：定向路由</vt:lpstr>
      <vt:lpstr>腾讯云ES可用性优化：避免单个大查询打挂节点</vt:lpstr>
      <vt:lpstr>腾讯云ES可用性优化：避免单个大查询打挂节点</vt:lpstr>
      <vt:lpstr>腾讯云ES成本优化：存储计算分离</vt:lpstr>
      <vt:lpstr>PowerPoint 演示文稿</vt:lpstr>
      <vt:lpstr>集群规模及索引规划</vt:lpstr>
      <vt:lpstr>集群规模及索引规划</vt:lpstr>
      <vt:lpstr>集群规模及索引规划</vt:lpstr>
      <vt:lpstr>集群规模及索引规划</vt:lpstr>
      <vt:lpstr>PowerPoint 演示文稿</vt:lpstr>
      <vt:lpstr>1、ES索引流程剖析</vt:lpstr>
      <vt:lpstr>1、ES写入性能优化</vt:lpstr>
      <vt:lpstr>1、ES写入性能优化</vt:lpstr>
      <vt:lpstr>2、ES检索流程剖析</vt:lpstr>
      <vt:lpstr>2、ES查询性能优化</vt:lpstr>
      <vt:lpstr>2、ES查询性能优化</vt:lpstr>
      <vt:lpstr>2、ES查询性能优化</vt:lpstr>
      <vt:lpstr>2、ES查询性能优化</vt:lpstr>
      <vt:lpstr>2、ES查询性能优化</vt:lpstr>
      <vt:lpstr>PowerPoint 演示文稿</vt:lpstr>
      <vt:lpstr>3、ES集群运维经验分享</vt:lpstr>
      <vt:lpstr>ES集群运维经验分享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T147471</dc:creator>
  <cp:lastModifiedBy>T165075</cp:lastModifiedBy>
  <cp:revision>2069</cp:revision>
  <dcterms:created xsi:type="dcterms:W3CDTF">2020-07-03T12:00:42Z</dcterms:created>
  <dcterms:modified xsi:type="dcterms:W3CDTF">2022-09-15T02:32:32Z</dcterms:modified>
</cp:coreProperties>
</file>